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handoutMasterIdLst>
    <p:handoutMasterId r:id="rId45"/>
  </p:handoutMasterIdLst>
  <p:sldIdLst>
    <p:sldId id="256" r:id="rId2"/>
    <p:sldId id="291" r:id="rId3"/>
    <p:sldId id="292" r:id="rId4"/>
    <p:sldId id="293" r:id="rId5"/>
    <p:sldId id="303" r:id="rId6"/>
    <p:sldId id="304" r:id="rId7"/>
    <p:sldId id="305" r:id="rId8"/>
    <p:sldId id="319" r:id="rId9"/>
    <p:sldId id="306" r:id="rId10"/>
    <p:sldId id="294" r:id="rId11"/>
    <p:sldId id="320" r:id="rId12"/>
    <p:sldId id="324" r:id="rId13"/>
    <p:sldId id="284" r:id="rId14"/>
    <p:sldId id="276" r:id="rId15"/>
    <p:sldId id="295" r:id="rId16"/>
    <p:sldId id="322" r:id="rId17"/>
    <p:sldId id="307" r:id="rId18"/>
    <p:sldId id="296" r:id="rId19"/>
    <p:sldId id="325" r:id="rId20"/>
    <p:sldId id="326" r:id="rId21"/>
    <p:sldId id="308" r:id="rId22"/>
    <p:sldId id="309" r:id="rId23"/>
    <p:sldId id="323" r:id="rId24"/>
    <p:sldId id="297" r:id="rId25"/>
    <p:sldId id="327" r:id="rId26"/>
    <p:sldId id="328" r:id="rId27"/>
    <p:sldId id="318" r:id="rId28"/>
    <p:sldId id="311" r:id="rId29"/>
    <p:sldId id="321" r:id="rId30"/>
    <p:sldId id="285" r:id="rId31"/>
    <p:sldId id="275" r:id="rId32"/>
    <p:sldId id="329" r:id="rId33"/>
    <p:sldId id="298" r:id="rId34"/>
    <p:sldId id="312" r:id="rId35"/>
    <p:sldId id="314" r:id="rId36"/>
    <p:sldId id="313" r:id="rId37"/>
    <p:sldId id="299" r:id="rId38"/>
    <p:sldId id="315" r:id="rId39"/>
    <p:sldId id="300" r:id="rId40"/>
    <p:sldId id="301" r:id="rId41"/>
    <p:sldId id="302" r:id="rId42"/>
    <p:sldId id="316" r:id="rId43"/>
    <p:sldId id="317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3CF608-0B33-47C9-B7FD-10A3A98C7875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064A2D-4D6A-4575-BEF5-AC2CCB7B5D29}">
      <dgm:prSet phldrT="[Text]"/>
      <dgm:spPr/>
      <dgm:t>
        <a:bodyPr/>
        <a:lstStyle/>
        <a:p>
          <a:r>
            <a:rPr lang="en-US" dirty="0" smtClean="0"/>
            <a:t>Agreement</a:t>
          </a:r>
          <a:endParaRPr lang="en-US" dirty="0"/>
        </a:p>
      </dgm:t>
    </dgm:pt>
    <dgm:pt modelId="{84BFEF1B-C006-4576-A8B6-9A855C6BB5C5}" type="parTrans" cxnId="{E4A77DE4-D10D-4FA2-A503-2A8CF66CCB65}">
      <dgm:prSet/>
      <dgm:spPr/>
      <dgm:t>
        <a:bodyPr/>
        <a:lstStyle/>
        <a:p>
          <a:endParaRPr lang="en-US"/>
        </a:p>
      </dgm:t>
    </dgm:pt>
    <dgm:pt modelId="{BF2786A7-92C2-4FBC-AA7F-4C344798AF4E}" type="sibTrans" cxnId="{E4A77DE4-D10D-4FA2-A503-2A8CF66CCB65}">
      <dgm:prSet/>
      <dgm:spPr/>
      <dgm:t>
        <a:bodyPr/>
        <a:lstStyle/>
        <a:p>
          <a:endParaRPr lang="en-US"/>
        </a:p>
      </dgm:t>
    </dgm:pt>
    <dgm:pt modelId="{307DE46F-C3C0-4A9B-8197-6695563A975D}">
      <dgm:prSet phldrT="[Text]"/>
      <dgm:spPr/>
      <dgm:t>
        <a:bodyPr/>
        <a:lstStyle/>
        <a:p>
          <a:r>
            <a:rPr lang="en-US" dirty="0" smtClean="0"/>
            <a:t>An offer must be made, and an acceptance must occur. </a:t>
          </a:r>
          <a:endParaRPr lang="en-US" dirty="0"/>
        </a:p>
      </dgm:t>
    </dgm:pt>
    <dgm:pt modelId="{DEEDAD39-735C-447F-8A5B-05289800DFC8}" type="parTrans" cxnId="{E5A3B3C0-EBD9-4CC7-AA0D-64BB80E1744A}">
      <dgm:prSet/>
      <dgm:spPr/>
      <dgm:t>
        <a:bodyPr/>
        <a:lstStyle/>
        <a:p>
          <a:endParaRPr lang="en-US"/>
        </a:p>
      </dgm:t>
    </dgm:pt>
    <dgm:pt modelId="{FE180264-A980-450B-BBEB-51C28734C841}" type="sibTrans" cxnId="{E5A3B3C0-EBD9-4CC7-AA0D-64BB80E1744A}">
      <dgm:prSet/>
      <dgm:spPr/>
      <dgm:t>
        <a:bodyPr/>
        <a:lstStyle/>
        <a:p>
          <a:endParaRPr lang="en-US"/>
        </a:p>
      </dgm:t>
    </dgm:pt>
    <dgm:pt modelId="{7E49AEF5-F629-4DF4-AEE4-73DAF3DA4E69}">
      <dgm:prSet phldrT="[Text]"/>
      <dgm:spPr/>
      <dgm:t>
        <a:bodyPr/>
        <a:lstStyle/>
        <a:p>
          <a:r>
            <a:rPr lang="en-US" dirty="0" smtClean="0"/>
            <a:t>Competent Parties</a:t>
          </a:r>
          <a:endParaRPr lang="en-US" dirty="0"/>
        </a:p>
      </dgm:t>
    </dgm:pt>
    <dgm:pt modelId="{5A6CD5F2-6501-4639-B333-C888E8054000}" type="parTrans" cxnId="{3CC40F4A-78EF-4026-8CA5-0EC8AEC023F2}">
      <dgm:prSet/>
      <dgm:spPr/>
      <dgm:t>
        <a:bodyPr/>
        <a:lstStyle/>
        <a:p>
          <a:endParaRPr lang="en-US"/>
        </a:p>
      </dgm:t>
    </dgm:pt>
    <dgm:pt modelId="{7C118279-8D15-4D60-80BA-2565ABE6E54B}" type="sibTrans" cxnId="{3CC40F4A-78EF-4026-8CA5-0EC8AEC023F2}">
      <dgm:prSet/>
      <dgm:spPr/>
      <dgm:t>
        <a:bodyPr/>
        <a:lstStyle/>
        <a:p>
          <a:endParaRPr lang="en-US"/>
        </a:p>
      </dgm:t>
    </dgm:pt>
    <dgm:pt modelId="{D78122DF-B079-49D1-A99F-FD7816F2DDEE}">
      <dgm:prSet phldrT="[Text]"/>
      <dgm:spPr/>
      <dgm:t>
        <a:bodyPr/>
        <a:lstStyle/>
        <a:p>
          <a:r>
            <a:rPr lang="en-US" dirty="0" smtClean="0"/>
            <a:t>Those entering into the contract must be of legal age and must be mentally competent</a:t>
          </a:r>
          <a:endParaRPr lang="en-US" dirty="0"/>
        </a:p>
      </dgm:t>
    </dgm:pt>
    <dgm:pt modelId="{C7526818-E418-42BE-9371-636000F5EC77}" type="parTrans" cxnId="{EBF64565-820D-4445-AA9B-B4128C58E4A8}">
      <dgm:prSet/>
      <dgm:spPr/>
      <dgm:t>
        <a:bodyPr/>
        <a:lstStyle/>
        <a:p>
          <a:endParaRPr lang="en-US"/>
        </a:p>
      </dgm:t>
    </dgm:pt>
    <dgm:pt modelId="{81E586D8-D59D-4E20-A15C-C128F40B0432}" type="sibTrans" cxnId="{EBF64565-820D-4445-AA9B-B4128C58E4A8}">
      <dgm:prSet/>
      <dgm:spPr/>
      <dgm:t>
        <a:bodyPr/>
        <a:lstStyle/>
        <a:p>
          <a:endParaRPr lang="en-US"/>
        </a:p>
      </dgm:t>
    </dgm:pt>
    <dgm:pt modelId="{19314101-9240-4423-91C3-30EA501483D6}">
      <dgm:prSet phldrT="[Text]"/>
      <dgm:spPr/>
      <dgm:t>
        <a:bodyPr/>
        <a:lstStyle/>
        <a:p>
          <a:r>
            <a:rPr lang="en-US" dirty="0" smtClean="0"/>
            <a:t>Consideration</a:t>
          </a:r>
          <a:endParaRPr lang="en-US" dirty="0"/>
        </a:p>
      </dgm:t>
    </dgm:pt>
    <dgm:pt modelId="{3F83BC45-3F75-4812-AF2B-84313268F25A}" type="parTrans" cxnId="{1B0F6D82-29AF-4C73-A278-DF37214D64B0}">
      <dgm:prSet/>
      <dgm:spPr/>
      <dgm:t>
        <a:bodyPr/>
        <a:lstStyle/>
        <a:p>
          <a:endParaRPr lang="en-US"/>
        </a:p>
      </dgm:t>
    </dgm:pt>
    <dgm:pt modelId="{1CB5A7C4-990D-4CCB-B640-788961E0C745}" type="sibTrans" cxnId="{1B0F6D82-29AF-4C73-A278-DF37214D64B0}">
      <dgm:prSet/>
      <dgm:spPr/>
      <dgm:t>
        <a:bodyPr/>
        <a:lstStyle/>
        <a:p>
          <a:endParaRPr lang="en-US"/>
        </a:p>
      </dgm:t>
    </dgm:pt>
    <dgm:pt modelId="{F6EE813C-AD63-4049-A98D-E3954965CBF7}">
      <dgm:prSet phldrT="[Text]"/>
      <dgm:spPr/>
      <dgm:t>
        <a:bodyPr/>
        <a:lstStyle/>
        <a:p>
          <a:r>
            <a:rPr lang="en-US" dirty="0" smtClean="0"/>
            <a:t>Something of measurable value must be exchanged by the parties involved</a:t>
          </a:r>
          <a:endParaRPr lang="en-US" dirty="0"/>
        </a:p>
      </dgm:t>
    </dgm:pt>
    <dgm:pt modelId="{540F29A9-5717-471F-B0B8-397A3349DFFB}" type="parTrans" cxnId="{642C8351-54B0-49BE-9DEF-9A4E66B6468A}">
      <dgm:prSet/>
      <dgm:spPr/>
      <dgm:t>
        <a:bodyPr/>
        <a:lstStyle/>
        <a:p>
          <a:endParaRPr lang="en-US"/>
        </a:p>
      </dgm:t>
    </dgm:pt>
    <dgm:pt modelId="{B924D6AB-5AFC-4E68-8A4F-A280CEFC1901}" type="sibTrans" cxnId="{642C8351-54B0-49BE-9DEF-9A4E66B6468A}">
      <dgm:prSet/>
      <dgm:spPr/>
      <dgm:t>
        <a:bodyPr/>
        <a:lstStyle/>
        <a:p>
          <a:endParaRPr lang="en-US"/>
        </a:p>
      </dgm:t>
    </dgm:pt>
    <dgm:pt modelId="{71591757-315E-4BF4-A72E-1B080AABF42E}">
      <dgm:prSet phldrT="[Text]"/>
      <dgm:spPr/>
      <dgm:t>
        <a:bodyPr/>
        <a:lstStyle/>
        <a:p>
          <a:pPr algn="ctr"/>
          <a:r>
            <a:rPr lang="en-US" dirty="0" smtClean="0"/>
            <a:t>Legality</a:t>
          </a:r>
          <a:endParaRPr lang="en-US" dirty="0"/>
        </a:p>
      </dgm:t>
    </dgm:pt>
    <dgm:pt modelId="{3DAAF714-2277-4F97-972D-43610E3D24B5}" type="parTrans" cxnId="{8A07FF61-3882-4B81-848B-FB0D10B016D3}">
      <dgm:prSet/>
      <dgm:spPr/>
      <dgm:t>
        <a:bodyPr/>
        <a:lstStyle/>
        <a:p>
          <a:endParaRPr lang="en-US"/>
        </a:p>
      </dgm:t>
    </dgm:pt>
    <dgm:pt modelId="{F52E6AE0-077F-484A-BD1A-760CBB5CAC61}" type="sibTrans" cxnId="{8A07FF61-3882-4B81-848B-FB0D10B016D3}">
      <dgm:prSet/>
      <dgm:spPr/>
      <dgm:t>
        <a:bodyPr/>
        <a:lstStyle/>
        <a:p>
          <a:endParaRPr lang="en-US"/>
        </a:p>
      </dgm:t>
    </dgm:pt>
    <dgm:pt modelId="{5218C8D3-30F5-492E-BF1B-9FA037B55640}">
      <dgm:prSet phldrT="[Text]"/>
      <dgm:spPr/>
      <dgm:t>
        <a:bodyPr/>
        <a:lstStyle/>
        <a:p>
          <a:pPr algn="ctr"/>
          <a:r>
            <a:rPr lang="en-US" dirty="0" smtClean="0"/>
            <a:t>The contract must be for a product or service that may be legally sold; also no fraud or deception exists in the agreement</a:t>
          </a:r>
          <a:endParaRPr lang="en-US" dirty="0"/>
        </a:p>
      </dgm:t>
    </dgm:pt>
    <dgm:pt modelId="{AAFED63A-85C2-4196-9480-A0A5C53A30BD}" type="parTrans" cxnId="{8EA76419-428A-4932-B8DE-EDF5757728BE}">
      <dgm:prSet/>
      <dgm:spPr/>
      <dgm:t>
        <a:bodyPr/>
        <a:lstStyle/>
        <a:p>
          <a:endParaRPr lang="en-US"/>
        </a:p>
      </dgm:t>
    </dgm:pt>
    <dgm:pt modelId="{7BCDC71E-FB23-4244-AB46-A9D45A90559B}" type="sibTrans" cxnId="{8EA76419-428A-4932-B8DE-EDF5757728BE}">
      <dgm:prSet/>
      <dgm:spPr/>
      <dgm:t>
        <a:bodyPr/>
        <a:lstStyle/>
        <a:p>
          <a:endParaRPr lang="en-US"/>
        </a:p>
      </dgm:t>
    </dgm:pt>
    <dgm:pt modelId="{F56C7E1C-2D71-4A4C-8EFE-720813605690}" type="pres">
      <dgm:prSet presAssocID="{FD3CF608-0B33-47C9-B7FD-10A3A98C787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F63E26A-5DAC-4931-8646-0351F6237F93}" type="pres">
      <dgm:prSet presAssocID="{2C064A2D-4D6A-4575-BEF5-AC2CCB7B5D29}" presName="linNode" presStyleCnt="0"/>
      <dgm:spPr/>
    </dgm:pt>
    <dgm:pt modelId="{3A4B0CD1-BEC2-41D1-86F2-2F2062CE4248}" type="pres">
      <dgm:prSet presAssocID="{2C064A2D-4D6A-4575-BEF5-AC2CCB7B5D29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08EBFC-78B9-456D-9F74-6F56E55ECEBE}" type="pres">
      <dgm:prSet presAssocID="{2C064A2D-4D6A-4575-BEF5-AC2CCB7B5D29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FFCD84-EF1A-4AA3-8892-5E2AE9F6A9EB}" type="pres">
      <dgm:prSet presAssocID="{BF2786A7-92C2-4FBC-AA7F-4C344798AF4E}" presName="sp" presStyleCnt="0"/>
      <dgm:spPr/>
    </dgm:pt>
    <dgm:pt modelId="{F3F89559-35E5-45D4-90B5-864238F028FD}" type="pres">
      <dgm:prSet presAssocID="{7E49AEF5-F629-4DF4-AEE4-73DAF3DA4E69}" presName="linNode" presStyleCnt="0"/>
      <dgm:spPr/>
    </dgm:pt>
    <dgm:pt modelId="{8F06F8C9-C282-4992-9240-1A9492D1023F}" type="pres">
      <dgm:prSet presAssocID="{7E49AEF5-F629-4DF4-AEE4-73DAF3DA4E69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09C6F0-0C78-4D84-90D8-849817562F5C}" type="pres">
      <dgm:prSet presAssocID="{7E49AEF5-F629-4DF4-AEE4-73DAF3DA4E69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50A99F-B715-467E-8747-481DE39E6345}" type="pres">
      <dgm:prSet presAssocID="{7C118279-8D15-4D60-80BA-2565ABE6E54B}" presName="sp" presStyleCnt="0"/>
      <dgm:spPr/>
    </dgm:pt>
    <dgm:pt modelId="{8EB272BC-4D8E-4822-B9C0-3F5D0647BFCF}" type="pres">
      <dgm:prSet presAssocID="{19314101-9240-4423-91C3-30EA501483D6}" presName="linNode" presStyleCnt="0"/>
      <dgm:spPr/>
    </dgm:pt>
    <dgm:pt modelId="{F027A105-D5CF-418F-9377-5F62C8331DFD}" type="pres">
      <dgm:prSet presAssocID="{19314101-9240-4423-91C3-30EA501483D6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F6461B-378B-40FA-BBC1-3F4017956527}" type="pres">
      <dgm:prSet presAssocID="{19314101-9240-4423-91C3-30EA501483D6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AF8A0-C754-47D0-9A29-0A8A9533E6BA}" type="pres">
      <dgm:prSet presAssocID="{1CB5A7C4-990D-4CCB-B640-788961E0C745}" presName="sp" presStyleCnt="0"/>
      <dgm:spPr/>
    </dgm:pt>
    <dgm:pt modelId="{078998C9-936E-449F-937A-98B1CD4CD4A6}" type="pres">
      <dgm:prSet presAssocID="{71591757-315E-4BF4-A72E-1B080AABF42E}" presName="linNode" presStyleCnt="0"/>
      <dgm:spPr/>
    </dgm:pt>
    <dgm:pt modelId="{1E27B874-7193-4E94-95A0-C0D9932DFE3E}" type="pres">
      <dgm:prSet presAssocID="{71591757-315E-4BF4-A72E-1B080AABF42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33F29-3499-4CEE-AF1E-2DD6770C1E67}" type="pres">
      <dgm:prSet presAssocID="{71591757-315E-4BF4-A72E-1B080AABF42E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A76419-428A-4932-B8DE-EDF5757728BE}" srcId="{71591757-315E-4BF4-A72E-1B080AABF42E}" destId="{5218C8D3-30F5-492E-BF1B-9FA037B55640}" srcOrd="0" destOrd="0" parTransId="{AAFED63A-85C2-4196-9480-A0A5C53A30BD}" sibTransId="{7BCDC71E-FB23-4244-AB46-A9D45A90559B}"/>
    <dgm:cxn modelId="{3CC40F4A-78EF-4026-8CA5-0EC8AEC023F2}" srcId="{FD3CF608-0B33-47C9-B7FD-10A3A98C7875}" destId="{7E49AEF5-F629-4DF4-AEE4-73DAF3DA4E69}" srcOrd="1" destOrd="0" parTransId="{5A6CD5F2-6501-4639-B333-C888E8054000}" sibTransId="{7C118279-8D15-4D60-80BA-2565ABE6E54B}"/>
    <dgm:cxn modelId="{C19DE732-FB24-4B06-8BCE-D09CD5962FD9}" type="presOf" srcId="{19314101-9240-4423-91C3-30EA501483D6}" destId="{F027A105-D5CF-418F-9377-5F62C8331DFD}" srcOrd="0" destOrd="0" presId="urn:microsoft.com/office/officeart/2005/8/layout/vList5"/>
    <dgm:cxn modelId="{5A41E8F3-0CDD-488C-A511-BC0CB27FCB87}" type="presOf" srcId="{5218C8D3-30F5-492E-BF1B-9FA037B55640}" destId="{74933F29-3499-4CEE-AF1E-2DD6770C1E67}" srcOrd="0" destOrd="0" presId="urn:microsoft.com/office/officeart/2005/8/layout/vList5"/>
    <dgm:cxn modelId="{A566BAB1-CBDA-40FE-929D-14641DA17BF7}" type="presOf" srcId="{7E49AEF5-F629-4DF4-AEE4-73DAF3DA4E69}" destId="{8F06F8C9-C282-4992-9240-1A9492D1023F}" srcOrd="0" destOrd="0" presId="urn:microsoft.com/office/officeart/2005/8/layout/vList5"/>
    <dgm:cxn modelId="{642C8351-54B0-49BE-9DEF-9A4E66B6468A}" srcId="{19314101-9240-4423-91C3-30EA501483D6}" destId="{F6EE813C-AD63-4049-A98D-E3954965CBF7}" srcOrd="0" destOrd="0" parTransId="{540F29A9-5717-471F-B0B8-397A3349DFFB}" sibTransId="{B924D6AB-5AFC-4E68-8A4F-A280CEFC1901}"/>
    <dgm:cxn modelId="{466B8920-91E2-4B13-9A74-3B77D0247CCF}" type="presOf" srcId="{D78122DF-B079-49D1-A99F-FD7816F2DDEE}" destId="{B909C6F0-0C78-4D84-90D8-849817562F5C}" srcOrd="0" destOrd="0" presId="urn:microsoft.com/office/officeart/2005/8/layout/vList5"/>
    <dgm:cxn modelId="{EBF64565-820D-4445-AA9B-B4128C58E4A8}" srcId="{7E49AEF5-F629-4DF4-AEE4-73DAF3DA4E69}" destId="{D78122DF-B079-49D1-A99F-FD7816F2DDEE}" srcOrd="0" destOrd="0" parTransId="{C7526818-E418-42BE-9371-636000F5EC77}" sibTransId="{81E586D8-D59D-4E20-A15C-C128F40B0432}"/>
    <dgm:cxn modelId="{1B0F6D82-29AF-4C73-A278-DF37214D64B0}" srcId="{FD3CF608-0B33-47C9-B7FD-10A3A98C7875}" destId="{19314101-9240-4423-91C3-30EA501483D6}" srcOrd="2" destOrd="0" parTransId="{3F83BC45-3F75-4812-AF2B-84313268F25A}" sibTransId="{1CB5A7C4-990D-4CCB-B640-788961E0C745}"/>
    <dgm:cxn modelId="{8A07FF61-3882-4B81-848B-FB0D10B016D3}" srcId="{FD3CF608-0B33-47C9-B7FD-10A3A98C7875}" destId="{71591757-315E-4BF4-A72E-1B080AABF42E}" srcOrd="3" destOrd="0" parTransId="{3DAAF714-2277-4F97-972D-43610E3D24B5}" sibTransId="{F52E6AE0-077F-484A-BD1A-760CBB5CAC61}"/>
    <dgm:cxn modelId="{B834A8F7-3C31-4D11-9C33-CD6BA82AD752}" type="presOf" srcId="{F6EE813C-AD63-4049-A98D-E3954965CBF7}" destId="{F5F6461B-378B-40FA-BBC1-3F4017956527}" srcOrd="0" destOrd="0" presId="urn:microsoft.com/office/officeart/2005/8/layout/vList5"/>
    <dgm:cxn modelId="{AEB115BE-FA7C-4608-AB13-B38EA8D0E5C0}" type="presOf" srcId="{307DE46F-C3C0-4A9B-8197-6695563A975D}" destId="{6A08EBFC-78B9-456D-9F74-6F56E55ECEBE}" srcOrd="0" destOrd="0" presId="urn:microsoft.com/office/officeart/2005/8/layout/vList5"/>
    <dgm:cxn modelId="{E4A77DE4-D10D-4FA2-A503-2A8CF66CCB65}" srcId="{FD3CF608-0B33-47C9-B7FD-10A3A98C7875}" destId="{2C064A2D-4D6A-4575-BEF5-AC2CCB7B5D29}" srcOrd="0" destOrd="0" parTransId="{84BFEF1B-C006-4576-A8B6-9A855C6BB5C5}" sibTransId="{BF2786A7-92C2-4FBC-AA7F-4C344798AF4E}"/>
    <dgm:cxn modelId="{624F1BCF-915B-408C-ACD0-1905E3BFEA9F}" type="presOf" srcId="{FD3CF608-0B33-47C9-B7FD-10A3A98C7875}" destId="{F56C7E1C-2D71-4A4C-8EFE-720813605690}" srcOrd="0" destOrd="0" presId="urn:microsoft.com/office/officeart/2005/8/layout/vList5"/>
    <dgm:cxn modelId="{E5A3B3C0-EBD9-4CC7-AA0D-64BB80E1744A}" srcId="{2C064A2D-4D6A-4575-BEF5-AC2CCB7B5D29}" destId="{307DE46F-C3C0-4A9B-8197-6695563A975D}" srcOrd="0" destOrd="0" parTransId="{DEEDAD39-735C-447F-8A5B-05289800DFC8}" sibTransId="{FE180264-A980-450B-BBEB-51C28734C841}"/>
    <dgm:cxn modelId="{30916655-5A9E-400E-A81D-4F6B23FA6073}" type="presOf" srcId="{2C064A2D-4D6A-4575-BEF5-AC2CCB7B5D29}" destId="{3A4B0CD1-BEC2-41D1-86F2-2F2062CE4248}" srcOrd="0" destOrd="0" presId="urn:microsoft.com/office/officeart/2005/8/layout/vList5"/>
    <dgm:cxn modelId="{ED5A0D8C-AD7E-4456-A36D-BDCDBAE11753}" type="presOf" srcId="{71591757-315E-4BF4-A72E-1B080AABF42E}" destId="{1E27B874-7193-4E94-95A0-C0D9932DFE3E}" srcOrd="0" destOrd="0" presId="urn:microsoft.com/office/officeart/2005/8/layout/vList5"/>
    <dgm:cxn modelId="{FC647D16-474B-4546-9FEF-D8FB81147C5C}" type="presParOf" srcId="{F56C7E1C-2D71-4A4C-8EFE-720813605690}" destId="{FF63E26A-5DAC-4931-8646-0351F6237F93}" srcOrd="0" destOrd="0" presId="urn:microsoft.com/office/officeart/2005/8/layout/vList5"/>
    <dgm:cxn modelId="{3F417010-F76D-4385-BCE9-971265552486}" type="presParOf" srcId="{FF63E26A-5DAC-4931-8646-0351F6237F93}" destId="{3A4B0CD1-BEC2-41D1-86F2-2F2062CE4248}" srcOrd="0" destOrd="0" presId="urn:microsoft.com/office/officeart/2005/8/layout/vList5"/>
    <dgm:cxn modelId="{F7E709FF-CFF4-400B-8484-C95624016262}" type="presParOf" srcId="{FF63E26A-5DAC-4931-8646-0351F6237F93}" destId="{6A08EBFC-78B9-456D-9F74-6F56E55ECEBE}" srcOrd="1" destOrd="0" presId="urn:microsoft.com/office/officeart/2005/8/layout/vList5"/>
    <dgm:cxn modelId="{2534AADE-3930-49B2-8D9C-4E65BD24BADA}" type="presParOf" srcId="{F56C7E1C-2D71-4A4C-8EFE-720813605690}" destId="{4CFFCD84-EF1A-4AA3-8892-5E2AE9F6A9EB}" srcOrd="1" destOrd="0" presId="urn:microsoft.com/office/officeart/2005/8/layout/vList5"/>
    <dgm:cxn modelId="{9DC6043F-31BD-4E7C-8529-948CEB959921}" type="presParOf" srcId="{F56C7E1C-2D71-4A4C-8EFE-720813605690}" destId="{F3F89559-35E5-45D4-90B5-864238F028FD}" srcOrd="2" destOrd="0" presId="urn:microsoft.com/office/officeart/2005/8/layout/vList5"/>
    <dgm:cxn modelId="{F997AC63-1F74-475A-B65E-100C2A87CD44}" type="presParOf" srcId="{F3F89559-35E5-45D4-90B5-864238F028FD}" destId="{8F06F8C9-C282-4992-9240-1A9492D1023F}" srcOrd="0" destOrd="0" presId="urn:microsoft.com/office/officeart/2005/8/layout/vList5"/>
    <dgm:cxn modelId="{D91C0D6C-B7C2-49E6-9B10-DD07D751DF9D}" type="presParOf" srcId="{F3F89559-35E5-45D4-90B5-864238F028FD}" destId="{B909C6F0-0C78-4D84-90D8-849817562F5C}" srcOrd="1" destOrd="0" presId="urn:microsoft.com/office/officeart/2005/8/layout/vList5"/>
    <dgm:cxn modelId="{20D47493-691F-40A2-85D5-B8C557E2DE96}" type="presParOf" srcId="{F56C7E1C-2D71-4A4C-8EFE-720813605690}" destId="{F950A99F-B715-467E-8747-481DE39E6345}" srcOrd="3" destOrd="0" presId="urn:microsoft.com/office/officeart/2005/8/layout/vList5"/>
    <dgm:cxn modelId="{94F327BA-2602-406E-A74C-E32AE23D369D}" type="presParOf" srcId="{F56C7E1C-2D71-4A4C-8EFE-720813605690}" destId="{8EB272BC-4D8E-4822-B9C0-3F5D0647BFCF}" srcOrd="4" destOrd="0" presId="urn:microsoft.com/office/officeart/2005/8/layout/vList5"/>
    <dgm:cxn modelId="{235EFBBA-F3BB-4225-8CB3-F96F0FD651BB}" type="presParOf" srcId="{8EB272BC-4D8E-4822-B9C0-3F5D0647BFCF}" destId="{F027A105-D5CF-418F-9377-5F62C8331DFD}" srcOrd="0" destOrd="0" presId="urn:microsoft.com/office/officeart/2005/8/layout/vList5"/>
    <dgm:cxn modelId="{3A9EEE7D-0D6B-47DE-98A6-BC12F8CB97F4}" type="presParOf" srcId="{8EB272BC-4D8E-4822-B9C0-3F5D0647BFCF}" destId="{F5F6461B-378B-40FA-BBC1-3F4017956527}" srcOrd="1" destOrd="0" presId="urn:microsoft.com/office/officeart/2005/8/layout/vList5"/>
    <dgm:cxn modelId="{EF9A58AB-6D04-4705-90DE-6718DC132935}" type="presParOf" srcId="{F56C7E1C-2D71-4A4C-8EFE-720813605690}" destId="{C14AF8A0-C754-47D0-9A29-0A8A9533E6BA}" srcOrd="5" destOrd="0" presId="urn:microsoft.com/office/officeart/2005/8/layout/vList5"/>
    <dgm:cxn modelId="{188DE281-76A1-4B8C-AAE4-BA370ED8C87D}" type="presParOf" srcId="{F56C7E1C-2D71-4A4C-8EFE-720813605690}" destId="{078998C9-936E-449F-937A-98B1CD4CD4A6}" srcOrd="6" destOrd="0" presId="urn:microsoft.com/office/officeart/2005/8/layout/vList5"/>
    <dgm:cxn modelId="{D637CAB6-F25A-40F0-8B14-19F70C4D5495}" type="presParOf" srcId="{078998C9-936E-449F-937A-98B1CD4CD4A6}" destId="{1E27B874-7193-4E94-95A0-C0D9932DFE3E}" srcOrd="0" destOrd="0" presId="urn:microsoft.com/office/officeart/2005/8/layout/vList5"/>
    <dgm:cxn modelId="{3C73EF98-C2E1-4FB2-BA85-ABF14FF324B8}" type="presParOf" srcId="{078998C9-936E-449F-937A-98B1CD4CD4A6}" destId="{74933F29-3499-4CEE-AF1E-2DD6770C1E6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08EBFC-78B9-456D-9F74-6F56E55ECEBE}">
      <dsp:nvSpPr>
        <dsp:cNvPr id="0" name=""/>
        <dsp:cNvSpPr/>
      </dsp:nvSpPr>
      <dsp:spPr>
        <a:xfrm rot="5400000">
          <a:off x="5126545" y="-2044053"/>
          <a:ext cx="939165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An offer must be made, and an acceptance must occur. </a:t>
          </a:r>
          <a:endParaRPr lang="en-US" sz="1700" kern="1200" dirty="0"/>
        </a:p>
      </dsp:txBody>
      <dsp:txXfrm rot="-5400000">
        <a:off x="2962656" y="165682"/>
        <a:ext cx="5221098" cy="847473"/>
      </dsp:txXfrm>
    </dsp:sp>
    <dsp:sp modelId="{3A4B0CD1-BEC2-41D1-86F2-2F2062CE4248}">
      <dsp:nvSpPr>
        <dsp:cNvPr id="0" name=""/>
        <dsp:cNvSpPr/>
      </dsp:nvSpPr>
      <dsp:spPr>
        <a:xfrm>
          <a:off x="0" y="2440"/>
          <a:ext cx="2962656" cy="11739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Agreement</a:t>
          </a:r>
          <a:endParaRPr lang="en-US" sz="2800" kern="1200" dirty="0"/>
        </a:p>
      </dsp:txBody>
      <dsp:txXfrm>
        <a:off x="57308" y="59748"/>
        <a:ext cx="2848040" cy="1059340"/>
      </dsp:txXfrm>
    </dsp:sp>
    <dsp:sp modelId="{B909C6F0-0C78-4D84-90D8-849817562F5C}">
      <dsp:nvSpPr>
        <dsp:cNvPr id="0" name=""/>
        <dsp:cNvSpPr/>
      </dsp:nvSpPr>
      <dsp:spPr>
        <a:xfrm rot="5400000">
          <a:off x="5126545" y="-811399"/>
          <a:ext cx="939165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Those entering into the contract must be of legal age and must be mentally competent</a:t>
          </a:r>
          <a:endParaRPr lang="en-US" sz="1700" kern="1200" dirty="0"/>
        </a:p>
      </dsp:txBody>
      <dsp:txXfrm rot="-5400000">
        <a:off x="2962656" y="1398336"/>
        <a:ext cx="5221098" cy="847473"/>
      </dsp:txXfrm>
    </dsp:sp>
    <dsp:sp modelId="{8F06F8C9-C282-4992-9240-1A9492D1023F}">
      <dsp:nvSpPr>
        <dsp:cNvPr id="0" name=""/>
        <dsp:cNvSpPr/>
      </dsp:nvSpPr>
      <dsp:spPr>
        <a:xfrm>
          <a:off x="0" y="1235094"/>
          <a:ext cx="2962656" cy="11739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Competent Parties</a:t>
          </a:r>
          <a:endParaRPr lang="en-US" sz="2800" kern="1200" dirty="0"/>
        </a:p>
      </dsp:txBody>
      <dsp:txXfrm>
        <a:off x="57308" y="1292402"/>
        <a:ext cx="2848040" cy="1059340"/>
      </dsp:txXfrm>
    </dsp:sp>
    <dsp:sp modelId="{F5F6461B-378B-40FA-BBC1-3F4017956527}">
      <dsp:nvSpPr>
        <dsp:cNvPr id="0" name=""/>
        <dsp:cNvSpPr/>
      </dsp:nvSpPr>
      <dsp:spPr>
        <a:xfrm rot="5400000">
          <a:off x="5126545" y="421255"/>
          <a:ext cx="939165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Something of measurable value must be exchanged by the parties involved</a:t>
          </a:r>
          <a:endParaRPr lang="en-US" sz="1700" kern="1200" dirty="0"/>
        </a:p>
      </dsp:txBody>
      <dsp:txXfrm rot="-5400000">
        <a:off x="2962656" y="2630990"/>
        <a:ext cx="5221098" cy="847473"/>
      </dsp:txXfrm>
    </dsp:sp>
    <dsp:sp modelId="{F027A105-D5CF-418F-9377-5F62C8331DFD}">
      <dsp:nvSpPr>
        <dsp:cNvPr id="0" name=""/>
        <dsp:cNvSpPr/>
      </dsp:nvSpPr>
      <dsp:spPr>
        <a:xfrm>
          <a:off x="0" y="2467748"/>
          <a:ext cx="2962656" cy="11739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Consideration</a:t>
          </a:r>
          <a:endParaRPr lang="en-US" sz="2800" kern="1200" dirty="0"/>
        </a:p>
      </dsp:txBody>
      <dsp:txXfrm>
        <a:off x="57308" y="2525056"/>
        <a:ext cx="2848040" cy="1059340"/>
      </dsp:txXfrm>
    </dsp:sp>
    <dsp:sp modelId="{74933F29-3499-4CEE-AF1E-2DD6770C1E67}">
      <dsp:nvSpPr>
        <dsp:cNvPr id="0" name=""/>
        <dsp:cNvSpPr/>
      </dsp:nvSpPr>
      <dsp:spPr>
        <a:xfrm rot="5400000">
          <a:off x="5126545" y="1653909"/>
          <a:ext cx="939165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ctr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The contract must be for a product or service that may be legally sold; also no fraud or deception exists in the agreement</a:t>
          </a:r>
          <a:endParaRPr lang="en-US" sz="1700" kern="1200" dirty="0"/>
        </a:p>
      </dsp:txBody>
      <dsp:txXfrm rot="-5400000">
        <a:off x="2962656" y="3863644"/>
        <a:ext cx="5221098" cy="847473"/>
      </dsp:txXfrm>
    </dsp:sp>
    <dsp:sp modelId="{1E27B874-7193-4E94-95A0-C0D9932DFE3E}">
      <dsp:nvSpPr>
        <dsp:cNvPr id="0" name=""/>
        <dsp:cNvSpPr/>
      </dsp:nvSpPr>
      <dsp:spPr>
        <a:xfrm>
          <a:off x="0" y="3700402"/>
          <a:ext cx="2962656" cy="11739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Legality</a:t>
          </a:r>
          <a:endParaRPr lang="en-US" sz="2800" kern="1200" dirty="0"/>
        </a:p>
      </dsp:txBody>
      <dsp:txXfrm>
        <a:off x="57308" y="3757710"/>
        <a:ext cx="2848040" cy="1059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67941-34DD-40DD-BCC8-D9C904D055B5}" type="datetimeFigureOut">
              <a:rPr lang="en-US" smtClean="0"/>
              <a:pPr/>
              <a:t>11/13/2014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E1CA2-0D4F-4124-A486-E2EDFCA260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67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6BFD4-97C7-42F5-83A8-3092F3357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DF8B8-8CFA-41CC-8D57-2321890A79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43FD8-1F11-401E-93BA-2CA1668117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38934-D15E-4CA7-B6F1-C720F0EBF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461E7-8C00-4F7F-A087-E98E47528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150AA-9399-466B-B21E-67251D847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44287-A37C-4285-A489-C46CEEC699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9E09B-8F03-4164-ABEE-407F10AD9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0D211-F5AB-4819-A800-DDA5AD69E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FE56B-C6C2-42D4-A94A-273772DABB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664CD-4B9D-4E14-AE5D-F154ED18F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66F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14902730-0F42-4D9B-919A-C93C7239CD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4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pilotpen.us/images/custom/CodeofEthics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ca-colacompany.com/stories/5by20" TargetMode="External"/><Relationship Id="rId2" Type="http://schemas.openxmlformats.org/officeDocument/2006/relationships/hyperlink" Target="http://www.toms.com/one-for-one-en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epsico.com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/url?sa=i&amp;rct=j&amp;q=&amp;esrc=s&amp;frm=1&amp;source=images&amp;cd=&amp;cad=rja&amp;docid=e8hDg0FF0iqqJM&amp;tbnid=upuAEGQvDrtRHM:&amp;ved=0CAUQjRw&amp;url=http://blog.prolecto.com/2013/05/30/updating-netsuites-currency-rates-programmatically/&amp;ei=UHhqUrqLO9GMkAf5-4HgAQ&amp;bvm=bv.55123115,d.eW0&amp;psig=AFQjCNEdYY8crBrvvRuIgyCELsD8T3Zrfw&amp;ust=138279572319044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useconomy.about.com/od/Europe/p/Eurozone-Crisis.htm" TargetMode="External"/><Relationship Id="rId7" Type="http://schemas.openxmlformats.org/officeDocument/2006/relationships/hyperlink" Target="http://www.federalreserve.gov/releases/H10/hist/dat00_eu.htm" TargetMode="External"/><Relationship Id="rId2" Type="http://schemas.openxmlformats.org/officeDocument/2006/relationships/hyperlink" Target="http://useconomy.about.com/od/glossary/g/euro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seconomy.about.com/od/governmentagencies/p/fed.htm" TargetMode="External"/><Relationship Id="rId5" Type="http://schemas.openxmlformats.org/officeDocument/2006/relationships/hyperlink" Target="http://useconomy.about.com/od/criticalssues/f/What-Is-the-Global-Financial-Crisis-of-2008.htm" TargetMode="External"/><Relationship Id="rId4" Type="http://schemas.openxmlformats.org/officeDocument/2006/relationships/hyperlink" Target="http://useconomy.about.com/od/Europe/p/What-Is-The-Greece-Debt-Crisis.htm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ogle.com/url?sa=i&amp;rct=j&amp;q=&amp;esrc=s&amp;frm=1&amp;source=images&amp;cd=&amp;cad=rja&amp;docid=06nbOvFNwAQ42M&amp;tbnid=wd53-SdybxH_RM:&amp;ved=0CAUQjRw&amp;url=http://www.fxstreet.com/education/learning-center/unit-2/chapter-2/economical-indicators-related/&amp;ei=43xqUva8FMfNkQfFpICIAg&amp;bvm=bv.55123115,d.dmg&amp;psig=AFQjCNH1vynHU3pyQS0WfzxGPznTIZj2fg&amp;ust=138279688850220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google.com/url?sa=i&amp;rct=j&amp;q=&amp;esrc=s&amp;frm=1&amp;source=images&amp;cd=&amp;cad=rja&amp;docid=06nbOvFNwAQ42M&amp;tbnid=wd53-SdybxH_RM:&amp;ved=0CAUQjRw&amp;url=http://www.fxstreet.com/education/learning-center/unit-2/chapter-2/economical-indicators-related/&amp;ei=43xqUva8FMfNkQfFpICIAg&amp;bvm=bv.55123115,d.dmg&amp;psig=AFQjCNH1vynHU3pyQS0WfzxGPznTIZj2fg&amp;ust=138279688850220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/url?sa=i&amp;rct=j&amp;q=&amp;esrc=s&amp;frm=1&amp;source=images&amp;cd=&amp;cad=rja&amp;docid=JAzK9M0JpEmGuM&amp;tbnid=Jnp8urkA9tUUFM:&amp;ved=0CAUQjRw&amp;url=http://www.richescorner.com/international-business-made-easy-technology/&amp;ei=0IRqUrW-K8WhkQfG54HgCg&amp;bvm=bv.55123115,d.dmg&amp;psig=AFQjCNEa8MiaV5N0C7gX2mYxzp8ITQxxvg&amp;ust=1382798916637421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/url?sa=i&amp;rct=j&amp;q=&amp;esrc=s&amp;frm=1&amp;source=images&amp;cd=&amp;cad=rja&amp;docid=JAzK9M0JpEmGuM&amp;tbnid=Jnp8urkA9tUUFM:&amp;ved=0CAUQjRw&amp;url=http://www.richescorner.com/international-business-made-easy-technology/&amp;ei=0IRqUrW-K8WhkQfG54HgCg&amp;bvm=bv.55123115,d.dmg&amp;psig=AFQjCNEa8MiaV5N0C7gX2mYxzp8ITQxxvg&amp;ust=1382798916637421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google.com/url?sa=i&amp;rct=j&amp;q=&amp;esrc=s&amp;frm=1&amp;source=images&amp;cd=&amp;cad=rja&amp;docid=u2jiW1FdawZiaM&amp;tbnid=gpna33eTxcTrEM:&amp;ved=0CAUQjRw&amp;url=http://orgycultdcart.blogspot.com/2010/10/rise-of-multinational-corporations.html&amp;ei=XoRqUsqlHomEkQf26oHQCw&amp;bvm=bv.55123115,d.dmg&amp;psig=AFQjCNHs_wCmAxGMMT2ukkUkZEYtK1i1aQ&amp;ust=1382798790651304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abcnews.go.com/topics/business/made-in-america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puc.state.pa.us/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google.com/url?sa=i&amp;rct=j&amp;q=&amp;esrc=s&amp;frm=1&amp;source=images&amp;cd=&amp;cad=rja&amp;docid=mn7znK1809gWRM&amp;tbnid=TbPZClC5rmBrYM:&amp;ved=0CAUQjRw&amp;url=http://www.queensny.org/qedc/business/programs/wbc/&amp;ei=asBqUreXB8S_kQeZ0IDYAQ&amp;psig=AFQjCNEVKwUJbYTirHx1LS6XECh-Dy4Zag&amp;ust=1382814162639917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url?sa=i&amp;rct=j&amp;q=&amp;esrc=s&amp;frm=1&amp;source=images&amp;cd=&amp;cad=rja&amp;docid=91fXPYB9SvXr4M&amp;tbnid=89-C0oMQ840AkM:&amp;ved=0CAUQjRw&amp;url=http://www.doors.org/IDA/Industry_Focus/EPA_Lead_Paint_Rules/Industry_Focus/EPALeadPaintRules/EPA_Lead_Based_Paint_Rules.aspx&amp;ei=pnNmUuWBN5Kt4AO144HgCQ&amp;bvm=bv.55123115,d.dmg&amp;psig=AFQjCNHEDFX_PHAncXLIsCl6_gzk46LMKA&amp;ust=1382532386576223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Three </a:t>
            </a:r>
            <a:endParaRPr lang="en-US" sz="2800" b="1" dirty="0"/>
          </a:p>
          <a:p>
            <a:pPr eaLnBrk="1" hangingPunct="1"/>
            <a:r>
              <a:rPr lang="en-US" sz="2800" b="1" dirty="0" smtClean="0"/>
              <a:t>Business and Government </a:t>
            </a:r>
            <a:br>
              <a:rPr lang="en-US" sz="2800" b="1" dirty="0" smtClean="0"/>
            </a:br>
            <a:r>
              <a:rPr lang="en-US" sz="2800" b="1" dirty="0" smtClean="0"/>
              <a:t>in Our Global Economy 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9</a:t>
            </a:r>
          </a:p>
          <a:p>
            <a:pPr eaLnBrk="1" hangingPunct="1"/>
            <a:r>
              <a:rPr lang="en-US" sz="2800" b="1" dirty="0" smtClean="0"/>
              <a:t>Social Responsibility &amp; Business Ethics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382000" cy="1139825"/>
          </a:xfrm>
        </p:spPr>
        <p:txBody>
          <a:bodyPr/>
          <a:lstStyle/>
          <a:p>
            <a:r>
              <a:rPr lang="en-US" dirty="0" smtClean="0"/>
              <a:t>Code of Ethics 		  </a:t>
            </a:r>
            <a:r>
              <a:rPr lang="en-US" sz="3600" dirty="0" smtClean="0"/>
              <a:t>(pg 124)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76800"/>
          </a:xfrm>
        </p:spPr>
        <p:txBody>
          <a:bodyPr/>
          <a:lstStyle/>
          <a:p>
            <a:r>
              <a:rPr lang="en-US" sz="2000" i="1" u="sng" dirty="0" smtClean="0"/>
              <a:t>Ethics</a:t>
            </a:r>
            <a:r>
              <a:rPr lang="en-US" sz="2000" dirty="0" smtClean="0"/>
              <a:t>:  principles of morality or rules of conduct.</a:t>
            </a:r>
          </a:p>
          <a:p>
            <a:r>
              <a:rPr lang="en-US" sz="2000" u="sng" dirty="0" smtClean="0"/>
              <a:t>Business Ethics</a:t>
            </a:r>
            <a:r>
              <a:rPr lang="en-US" sz="2000" dirty="0" smtClean="0"/>
              <a:t>: rules about how a business and their employees ought to behave.</a:t>
            </a:r>
          </a:p>
          <a:p>
            <a:pPr lvl="1"/>
            <a:r>
              <a:rPr lang="en-US" sz="1800" dirty="0" smtClean="0"/>
              <a:t>Ethical behavior involves conformity with these rules; </a:t>
            </a:r>
            <a:br>
              <a:rPr lang="en-US" sz="1800" dirty="0" smtClean="0"/>
            </a:br>
            <a:r>
              <a:rPr lang="en-US" sz="1800" dirty="0" smtClean="0"/>
              <a:t>Unethical behavior violate them. </a:t>
            </a:r>
          </a:p>
          <a:p>
            <a:pPr lvl="1"/>
            <a:endParaRPr lang="en-US" sz="2000" dirty="0" smtClean="0"/>
          </a:p>
          <a:p>
            <a:r>
              <a:rPr lang="en-US" sz="2400" b="1" i="1" u="sng" dirty="0" smtClean="0"/>
              <a:t>Code of Ethics</a:t>
            </a:r>
            <a:r>
              <a:rPr lang="en-US" sz="2400" dirty="0" smtClean="0"/>
              <a:t>: statement of rules for guiding the behavior of employees or members of an org. </a:t>
            </a:r>
          </a:p>
          <a:p>
            <a:pPr lvl="1"/>
            <a:r>
              <a:rPr lang="en-US" sz="2000" dirty="0" smtClean="0"/>
              <a:t>Worded in Acceptable Behaviors  / NOT forbidden actions</a:t>
            </a:r>
          </a:p>
          <a:p>
            <a:pPr lvl="1"/>
            <a:r>
              <a:rPr lang="en-US" sz="2000" dirty="0" smtClean="0"/>
              <a:t>Generally determined by top management</a:t>
            </a:r>
          </a:p>
          <a:p>
            <a:pPr lvl="1"/>
            <a:r>
              <a:rPr lang="en-US" sz="2000" dirty="0" smtClean="0"/>
              <a:t>Establish educational programs designed to encourage employee honesty and integrity</a:t>
            </a:r>
          </a:p>
          <a:p>
            <a:pPr lvl="2"/>
            <a:r>
              <a:rPr lang="en-US" sz="1600" u="sng" dirty="0" smtClean="0"/>
              <a:t>Topics</a:t>
            </a:r>
            <a:r>
              <a:rPr lang="en-US" sz="1600" dirty="0" smtClean="0"/>
              <a:t>: Personal phone calls during work hours, taking work supplies &amp; materials for personal use (stealing), making ethical decisions, etc.</a:t>
            </a:r>
          </a:p>
          <a:p>
            <a:endParaRPr lang="en-US" sz="2400" dirty="0"/>
          </a:p>
        </p:txBody>
      </p:sp>
      <p:pic>
        <p:nvPicPr>
          <p:cNvPr id="1028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5190" y="0"/>
            <a:ext cx="149881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91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for: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Workbook </a:t>
            </a:r>
            <a:br>
              <a:rPr lang="en-US" dirty="0" smtClean="0"/>
            </a:br>
            <a:r>
              <a:rPr lang="en-US" dirty="0" smtClean="0"/>
              <a:t>Page 46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Simple Version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965" y="-76200"/>
            <a:ext cx="5321735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50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4530725"/>
          </a:xfrm>
        </p:spPr>
        <p:txBody>
          <a:bodyPr/>
          <a:lstStyle/>
          <a:p>
            <a:r>
              <a:rPr lang="en-US" b="1" dirty="0" smtClean="0"/>
              <a:t>Tom’s</a:t>
            </a:r>
            <a:endParaRPr lang="en-US" b="1" dirty="0" smtClean="0">
              <a:hlinkClick r:id="rId2"/>
            </a:endParaRPr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www.toms.com/one-for-one-en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Coca-Cola 5by20</a:t>
            </a:r>
            <a:endParaRPr lang="en-US" dirty="0" smtClean="0"/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www.coca-colacompany.com/stories/5by20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b="1" dirty="0" err="1" smtClean="0"/>
              <a:t>Pepsico</a:t>
            </a:r>
            <a:endParaRPr lang="en-US" b="1" dirty="0"/>
          </a:p>
          <a:p>
            <a:pPr lvl="1"/>
            <a:r>
              <a:rPr lang="en-US" dirty="0">
                <a:hlinkClick r:id="rId4"/>
              </a:rPr>
              <a:t>http://www.pepsico.com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8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Three </a:t>
            </a:r>
          </a:p>
          <a:p>
            <a:pPr eaLnBrk="1" hangingPunct="1"/>
            <a:r>
              <a:rPr lang="en-US" sz="2800" b="1" dirty="0" smtClean="0"/>
              <a:t>Business and Government </a:t>
            </a:r>
            <a:br>
              <a:rPr lang="en-US" sz="2800" b="1" dirty="0" smtClean="0"/>
            </a:br>
            <a:r>
              <a:rPr lang="en-US" sz="2800" b="1" dirty="0" smtClean="0"/>
              <a:t>in Our Global Economy 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10</a:t>
            </a:r>
          </a:p>
          <a:p>
            <a:pPr eaLnBrk="1" hangingPunct="1"/>
            <a:r>
              <a:rPr lang="en-US" sz="2800" b="1" dirty="0" smtClean="0"/>
              <a:t>International Business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458200" cy="4800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u="sng" dirty="0" smtClean="0"/>
              <a:t>State</a:t>
            </a:r>
            <a:r>
              <a:rPr lang="en-US" dirty="0" smtClean="0"/>
              <a:t> the basic reason for nations doing business with each other.</a:t>
            </a:r>
          </a:p>
          <a:p>
            <a:pPr lvl="6"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b="1" u="sng" dirty="0" smtClean="0"/>
              <a:t>Understand</a:t>
            </a:r>
            <a:r>
              <a:rPr lang="en-US" dirty="0" smtClean="0"/>
              <a:t> the concepts of currency exchange rates, balance of trade, and balance of payments.</a:t>
            </a:r>
          </a:p>
          <a:p>
            <a:pPr lvl="6"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what is meant by a multinational corporation.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953000"/>
          </a:xfrm>
        </p:spPr>
        <p:txBody>
          <a:bodyPr/>
          <a:lstStyle/>
          <a:p>
            <a:r>
              <a:rPr lang="en-US" sz="2400" b="1" dirty="0" smtClean="0"/>
              <a:t>Within</a:t>
            </a:r>
            <a:r>
              <a:rPr lang="en-US" sz="2400" dirty="0" smtClean="0"/>
              <a:t> country borders = </a:t>
            </a:r>
            <a:r>
              <a:rPr lang="en-US" sz="2400" b="1" i="1" dirty="0" smtClean="0"/>
              <a:t>Domestic</a:t>
            </a:r>
            <a:r>
              <a:rPr lang="en-US" sz="2400" i="1" dirty="0" smtClean="0"/>
              <a:t> Business</a:t>
            </a:r>
          </a:p>
          <a:p>
            <a:endParaRPr lang="en-US" sz="2400" i="1" dirty="0" smtClean="0"/>
          </a:p>
          <a:p>
            <a:r>
              <a:rPr lang="en-US" sz="2400" b="1" u="sng" dirty="0" smtClean="0"/>
              <a:t>International Business</a:t>
            </a:r>
            <a:r>
              <a:rPr lang="en-US" sz="2400" dirty="0" smtClean="0"/>
              <a:t>: includes all the business activities necessary for creating, shipping, and selling goods/services across nation borders. </a:t>
            </a:r>
          </a:p>
          <a:p>
            <a:pPr lvl="1"/>
            <a:r>
              <a:rPr lang="en-US" sz="2000" dirty="0" smtClean="0"/>
              <a:t>A.K.A - Foreign Trade or World Trade</a:t>
            </a:r>
          </a:p>
          <a:p>
            <a:endParaRPr lang="en-US" sz="2400" dirty="0" smtClean="0"/>
          </a:p>
          <a:p>
            <a:r>
              <a:rPr lang="en-US" sz="2400" dirty="0" smtClean="0"/>
              <a:t>Nations can specialize in areas</a:t>
            </a:r>
          </a:p>
          <a:p>
            <a:pPr lvl="1"/>
            <a:r>
              <a:rPr lang="en-US" sz="2000" dirty="0" smtClean="0"/>
              <a:t>Brazil – Coffee</a:t>
            </a:r>
          </a:p>
          <a:p>
            <a:pPr lvl="1"/>
            <a:r>
              <a:rPr lang="en-US" sz="2000" dirty="0" smtClean="0"/>
              <a:t>Saudi Arabia – Crude Oil</a:t>
            </a:r>
          </a:p>
          <a:p>
            <a:pPr lvl="1"/>
            <a:r>
              <a:rPr lang="en-US" sz="2000" dirty="0" smtClean="0"/>
              <a:t>Australia  - Wool</a:t>
            </a:r>
          </a:p>
          <a:p>
            <a:pPr lvl="1"/>
            <a:r>
              <a:rPr lang="en-US" sz="2000" dirty="0" smtClean="0"/>
              <a:t>Korea &amp; Taiwan – Skilled Assembly Labor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741"/>
            <a:ext cx="7339023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8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Business          </a:t>
            </a:r>
            <a:r>
              <a:rPr lang="en-US" sz="3200" dirty="0" smtClean="0"/>
              <a:t>(Page 133)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953000"/>
          </a:xfrm>
        </p:spPr>
        <p:txBody>
          <a:bodyPr/>
          <a:lstStyle/>
          <a:p>
            <a:r>
              <a:rPr lang="en-US" sz="2400" b="1" dirty="0" smtClean="0"/>
              <a:t>Imports</a:t>
            </a:r>
            <a:r>
              <a:rPr lang="en-US" sz="2400" dirty="0" smtClean="0"/>
              <a:t>: </a:t>
            </a:r>
            <a:r>
              <a:rPr lang="en-US" sz="2300" dirty="0" smtClean="0"/>
              <a:t>Things we buy from other countries</a:t>
            </a:r>
          </a:p>
          <a:p>
            <a:pPr lvl="1"/>
            <a:r>
              <a:rPr lang="en-US" sz="1900" dirty="0" smtClean="0"/>
              <a:t>All: Bananas, Coffee, Cocoa, Spices, Tea, Silk, </a:t>
            </a:r>
          </a:p>
          <a:p>
            <a:pPr lvl="1"/>
            <a:r>
              <a:rPr lang="en-US" sz="1900" dirty="0" smtClean="0"/>
              <a:t>Most: Crude Oil, Fish</a:t>
            </a:r>
          </a:p>
          <a:p>
            <a:pPr lvl="1"/>
            <a:r>
              <a:rPr lang="en-US" sz="1900" dirty="0" smtClean="0"/>
              <a:t>Some: carpets, sugar, leather, dishes, machinery</a:t>
            </a:r>
          </a:p>
          <a:p>
            <a:pPr lvl="1"/>
            <a:r>
              <a:rPr lang="en-US" sz="1900" dirty="0" smtClean="0"/>
              <a:t>Resources: tin, chrome, manganese, nickel, copper, zinc, etc. </a:t>
            </a:r>
          </a:p>
          <a:p>
            <a:pPr lvl="1"/>
            <a:endParaRPr lang="en-US" sz="1900" dirty="0" smtClean="0"/>
          </a:p>
          <a:p>
            <a:pPr lvl="1"/>
            <a:r>
              <a:rPr lang="en-US" sz="1900" b="1" dirty="0" smtClean="0"/>
              <a:t>Without Foreign Trade </a:t>
            </a:r>
            <a:r>
              <a:rPr lang="en-US" sz="1900" dirty="0" smtClean="0"/>
              <a:t>– Things would be more expensive or not available at all.  </a:t>
            </a:r>
          </a:p>
          <a:p>
            <a:endParaRPr lang="en-US" sz="2400" dirty="0" smtClean="0"/>
          </a:p>
          <a:p>
            <a:r>
              <a:rPr lang="en-US" sz="2400" b="1" dirty="0" smtClean="0"/>
              <a:t>Exports</a:t>
            </a:r>
            <a:r>
              <a:rPr lang="en-US" sz="2400" dirty="0" smtClean="0"/>
              <a:t>: </a:t>
            </a:r>
            <a:r>
              <a:rPr lang="en-US" sz="2300" dirty="0" smtClean="0"/>
              <a:t>Goods &amp; services we sell to other countries</a:t>
            </a:r>
          </a:p>
          <a:p>
            <a:pPr lvl="1"/>
            <a:r>
              <a:rPr lang="en-US" sz="1900" dirty="0" smtClean="0"/>
              <a:t>Agriculture, Chemicals, Fertilizers, Medicines &amp; Plastics.</a:t>
            </a:r>
          </a:p>
          <a:p>
            <a:pPr lvl="1"/>
            <a:r>
              <a:rPr lang="en-US" sz="1900" dirty="0" smtClean="0"/>
              <a:t>Entertainment:  Movies, Books, Magazines, Newspapers, etc.</a:t>
            </a:r>
          </a:p>
          <a:p>
            <a:pPr lvl="1"/>
            <a:endParaRPr lang="en-US" sz="1900" dirty="0" smtClean="0"/>
          </a:p>
          <a:p>
            <a:r>
              <a:rPr lang="en-US" sz="2100" dirty="0" smtClean="0"/>
              <a:t>1 in 6 jobs in the U.S. depends on International Business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blog.prolecto.com/wp-content/uploads/2013/05/forex-samples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2868" y="1"/>
            <a:ext cx="2541132" cy="1904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Currency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Challenge:  Variety of currencies used</a:t>
            </a:r>
          </a:p>
          <a:p>
            <a:pPr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b="1" dirty="0" smtClean="0"/>
              <a:t>Exchange Rate</a:t>
            </a:r>
            <a:r>
              <a:rPr lang="en-US" dirty="0" smtClean="0"/>
              <a:t>: Value of currency in one country compared with the value of a currency in another. </a:t>
            </a:r>
          </a:p>
          <a:p>
            <a:pPr>
              <a:spcAft>
                <a:spcPts val="1200"/>
              </a:spcAft>
            </a:pP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Value of Currency:</a:t>
            </a:r>
            <a:br>
              <a:rPr lang="en-US" dirty="0" smtClean="0"/>
            </a:br>
            <a:r>
              <a:rPr lang="en-US" dirty="0" smtClean="0"/>
              <a:t>affected by supply </a:t>
            </a:r>
            <a:br>
              <a:rPr lang="en-US" dirty="0" smtClean="0"/>
            </a:br>
            <a:r>
              <a:rPr lang="en-US" dirty="0" smtClean="0"/>
              <a:t>and demand</a:t>
            </a:r>
          </a:p>
          <a:p>
            <a:pPr lvl="6">
              <a:spcAft>
                <a:spcPts val="1200"/>
              </a:spcAft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715690"/>
            <a:ext cx="4064000" cy="1532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Euro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1042"/>
            <a:ext cx="8534400" cy="4549884"/>
          </a:xfrm>
        </p:spPr>
        <p:txBody>
          <a:bodyPr/>
          <a:lstStyle/>
          <a:p>
            <a:r>
              <a:rPr lang="en-US" dirty="0" smtClean="0"/>
              <a:t>Jan </a:t>
            </a:r>
            <a:r>
              <a:rPr lang="en-US" dirty="0"/>
              <a:t>1, </a:t>
            </a:r>
            <a:r>
              <a:rPr lang="en-US" dirty="0" smtClean="0"/>
              <a:t>2002 - Became the </a:t>
            </a:r>
            <a:r>
              <a:rPr lang="en-US" dirty="0"/>
              <a:t>single currency of 12 member states of the European </a:t>
            </a:r>
            <a:r>
              <a:rPr lang="en-US" dirty="0" smtClean="0"/>
              <a:t>Union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Currently:</a:t>
            </a:r>
          </a:p>
          <a:p>
            <a:pPr lvl="1"/>
            <a:r>
              <a:rPr lang="en-US" i="1" u="sng" dirty="0" smtClean="0"/>
              <a:t>13 </a:t>
            </a:r>
            <a:r>
              <a:rPr lang="en-US" i="1" u="sng" dirty="0"/>
              <a:t>E</a:t>
            </a:r>
            <a:r>
              <a:rPr lang="en-US" i="1" u="sng" dirty="0" smtClean="0"/>
              <a:t>uropean Union</a:t>
            </a:r>
            <a:r>
              <a:rPr lang="en-US" dirty="0" smtClean="0"/>
              <a:t>: Belgium, Germany, Greece, Spain, France, Ireland, Italy, Luxembourg, The Netherlands, Austria, Portugal, Finland, Slovenia</a:t>
            </a:r>
          </a:p>
          <a:p>
            <a:pPr lvl="1"/>
            <a:r>
              <a:rPr lang="en-US" i="1" u="sng" dirty="0" smtClean="0"/>
              <a:t>6 Non- European Union</a:t>
            </a:r>
            <a:r>
              <a:rPr lang="en-US" dirty="0" smtClean="0"/>
              <a:t>: </a:t>
            </a:r>
            <a:r>
              <a:rPr lang="it-IT" dirty="0" smtClean="0"/>
              <a:t>Monaco, Vatican City, San Marino, Andorra, Kosovo, Montenegro</a:t>
            </a:r>
          </a:p>
          <a:p>
            <a:pPr lvl="3"/>
            <a:endParaRPr lang="en-US" dirty="0" smtClean="0"/>
          </a:p>
          <a:p>
            <a:r>
              <a:rPr lang="en-US" dirty="0" smtClean="0"/>
              <a:t>Makes </a:t>
            </a:r>
            <a:r>
              <a:rPr lang="en-US" dirty="0"/>
              <a:t>it the second largest currency in the world (the U.S. dollar being the largest).</a:t>
            </a:r>
          </a:p>
          <a:p>
            <a:endParaRPr lang="en-US" dirty="0"/>
          </a:p>
        </p:txBody>
      </p:sp>
      <p:pic>
        <p:nvPicPr>
          <p:cNvPr id="1026" name="Picture 2" descr="http://s.hswstatic.com/gif/euro-50f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76200"/>
            <a:ext cx="2743201" cy="150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336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r>
              <a:rPr lang="en-US" b="1" u="sng" dirty="0" smtClean="0"/>
              <a:t>Explain</a:t>
            </a:r>
            <a:r>
              <a:rPr lang="en-US" dirty="0" smtClean="0"/>
              <a:t> what is meant by social responsibility of business. </a:t>
            </a:r>
            <a:br>
              <a:rPr lang="en-US" dirty="0" smtClean="0"/>
            </a:br>
            <a:endParaRPr lang="en-US" dirty="0" smtClean="0"/>
          </a:p>
          <a:p>
            <a:r>
              <a:rPr lang="en-US" b="1" u="sng" dirty="0" smtClean="0"/>
              <a:t>Identify</a:t>
            </a:r>
            <a:r>
              <a:rPr lang="en-US" dirty="0" smtClean="0"/>
              <a:t> four social responsibility issues and cite examples of socially responsible actions. </a:t>
            </a:r>
            <a:br>
              <a:rPr lang="en-US" dirty="0" smtClean="0"/>
            </a:br>
            <a:r>
              <a:rPr lang="en-US" dirty="0" smtClean="0"/>
              <a:t> </a:t>
            </a:r>
          </a:p>
          <a:p>
            <a:r>
              <a:rPr lang="en-US" b="1" u="sng" dirty="0" smtClean="0"/>
              <a:t>Describe</a:t>
            </a:r>
            <a:r>
              <a:rPr lang="en-US" dirty="0" smtClean="0"/>
              <a:t> the purpose of a code of ethics. 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Dollar Value Compared to Euro</a:t>
            </a:r>
            <a:r>
              <a:rPr lang="en-US" b="1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648200"/>
          </a:xfrm>
        </p:spPr>
        <p:txBody>
          <a:bodyPr/>
          <a:lstStyle/>
          <a:p>
            <a:r>
              <a:rPr lang="en-US" sz="1800" b="1" dirty="0" smtClean="0"/>
              <a:t>2013</a:t>
            </a:r>
            <a:r>
              <a:rPr lang="en-US" sz="1800" dirty="0" smtClean="0"/>
              <a:t> </a:t>
            </a:r>
            <a:r>
              <a:rPr lang="en-US" sz="1800" dirty="0"/>
              <a:t>- D</a:t>
            </a:r>
            <a:r>
              <a:rPr lang="en-US" sz="1800" dirty="0" smtClean="0"/>
              <a:t>ollar </a:t>
            </a:r>
            <a:r>
              <a:rPr lang="en-US" sz="1800" dirty="0"/>
              <a:t>lost value against the </a:t>
            </a:r>
            <a:r>
              <a:rPr lang="en-US" sz="1800" dirty="0" smtClean="0">
                <a:hlinkClick r:id="rId2"/>
              </a:rPr>
              <a:t>Euro</a:t>
            </a:r>
            <a:r>
              <a:rPr lang="en-US" sz="1800" dirty="0"/>
              <a:t>, as it appeared the EU was finally solving the </a:t>
            </a:r>
            <a:r>
              <a:rPr lang="en-US" sz="1800" dirty="0" err="1">
                <a:hlinkClick r:id="rId3"/>
              </a:rPr>
              <a:t>eurozone</a:t>
            </a:r>
            <a:r>
              <a:rPr lang="en-US" sz="1800" dirty="0">
                <a:hlinkClick r:id="rId3"/>
              </a:rPr>
              <a:t> crisis</a:t>
            </a:r>
            <a:r>
              <a:rPr lang="en-US" sz="1800" dirty="0"/>
              <a:t>. By </a:t>
            </a:r>
            <a:r>
              <a:rPr lang="en-US" sz="1800" dirty="0" smtClean="0"/>
              <a:t>Dec, euro </a:t>
            </a:r>
            <a:r>
              <a:rPr lang="en-US" sz="1800" dirty="0"/>
              <a:t>was worth $1.3779.</a:t>
            </a:r>
          </a:p>
          <a:p>
            <a:r>
              <a:rPr lang="en-US" sz="1800" b="1" dirty="0"/>
              <a:t>2012</a:t>
            </a:r>
            <a:r>
              <a:rPr lang="en-US" sz="1800" dirty="0"/>
              <a:t> - By the end of 2012, the euro was worth $1.3186 as the dollar weakened.</a:t>
            </a:r>
          </a:p>
          <a:p>
            <a:r>
              <a:rPr lang="en-US" sz="1800" b="1" dirty="0"/>
              <a:t>2011</a:t>
            </a:r>
            <a:r>
              <a:rPr lang="en-US" sz="1800" dirty="0"/>
              <a:t> - The dollar's value against the euro fell 10%, then regained ground. As of December 30, 2011, the euro was worth $1.2973.</a:t>
            </a:r>
          </a:p>
          <a:p>
            <a:r>
              <a:rPr lang="en-US" sz="1800" b="1" dirty="0"/>
              <a:t>2010</a:t>
            </a:r>
            <a:r>
              <a:rPr lang="en-US" sz="1800" dirty="0"/>
              <a:t> - The </a:t>
            </a:r>
            <a:r>
              <a:rPr lang="en-US" sz="1800" dirty="0">
                <a:hlinkClick r:id="rId4"/>
              </a:rPr>
              <a:t>Greece debt crisis</a:t>
            </a:r>
            <a:r>
              <a:rPr lang="en-US" sz="1800" dirty="0"/>
              <a:t> strengthened the dollar.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By </a:t>
            </a:r>
            <a:r>
              <a:rPr lang="en-US" sz="1800" dirty="0"/>
              <a:t>year end, the euro was only worth $1.32.</a:t>
            </a:r>
          </a:p>
          <a:p>
            <a:r>
              <a:rPr lang="en-US" sz="1800" b="1" dirty="0"/>
              <a:t>2009</a:t>
            </a:r>
            <a:r>
              <a:rPr lang="en-US" sz="1800" dirty="0"/>
              <a:t> - The dollar fell 20% thanks to debt fears.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By </a:t>
            </a:r>
            <a:r>
              <a:rPr lang="en-US" sz="1800" dirty="0"/>
              <a:t>December, the euro was worth $1.43.</a:t>
            </a:r>
          </a:p>
          <a:p>
            <a:r>
              <a:rPr lang="en-US" sz="1800" b="1" dirty="0"/>
              <a:t>2008</a:t>
            </a:r>
            <a:r>
              <a:rPr lang="en-US" sz="1800" dirty="0"/>
              <a:t> - D</a:t>
            </a:r>
            <a:r>
              <a:rPr lang="en-US" sz="1800" dirty="0" smtClean="0"/>
              <a:t>ollar </a:t>
            </a:r>
            <a:r>
              <a:rPr lang="en-US" sz="1800" dirty="0"/>
              <a:t>strengthened 22% as businesses hoarded dollars during the </a:t>
            </a:r>
            <a:r>
              <a:rPr lang="en-US" sz="1800" dirty="0">
                <a:hlinkClick r:id="rId5"/>
              </a:rPr>
              <a:t>global financial crisis</a:t>
            </a:r>
            <a:r>
              <a:rPr lang="en-US" sz="1800" dirty="0"/>
              <a:t>. </a:t>
            </a:r>
            <a:r>
              <a:rPr lang="en-US" sz="1800" dirty="0" smtClean="0"/>
              <a:t>Year’s </a:t>
            </a:r>
            <a:r>
              <a:rPr lang="en-US" sz="1800" dirty="0"/>
              <a:t>end, </a:t>
            </a:r>
            <a:r>
              <a:rPr lang="en-US" sz="1800" dirty="0" smtClean="0"/>
              <a:t>Euro </a:t>
            </a:r>
            <a:r>
              <a:rPr lang="en-US" sz="1800" dirty="0"/>
              <a:t>was worth $1.39.</a:t>
            </a:r>
          </a:p>
          <a:p>
            <a:r>
              <a:rPr lang="en-US" sz="1800" b="1" dirty="0"/>
              <a:t>2002-2007</a:t>
            </a:r>
            <a:r>
              <a:rPr lang="en-US" sz="1800" dirty="0"/>
              <a:t> - The dollar fell 40% as the U.S. debt grew 60%.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In </a:t>
            </a:r>
            <a:r>
              <a:rPr lang="en-US" sz="1800" dirty="0"/>
              <a:t>2002, a euro was worth $.87 vs $1.44 by December 2007. </a:t>
            </a:r>
            <a:endParaRPr lang="en-US" sz="1800" dirty="0" smtClean="0"/>
          </a:p>
          <a:p>
            <a:endParaRPr lang="en-US" sz="1800" dirty="0"/>
          </a:p>
          <a:p>
            <a:pPr marL="0" indent="0" algn="ctr">
              <a:buNone/>
            </a:pPr>
            <a:r>
              <a:rPr lang="en-US" sz="1800" dirty="0" smtClean="0"/>
              <a:t>(</a:t>
            </a:r>
            <a:r>
              <a:rPr lang="en-US" sz="1800" dirty="0"/>
              <a:t>Source: </a:t>
            </a:r>
            <a:r>
              <a:rPr lang="en-US" sz="1800" dirty="0">
                <a:hlinkClick r:id="rId6"/>
              </a:rPr>
              <a:t>Federal Reserve</a:t>
            </a:r>
            <a:r>
              <a:rPr lang="en-US" sz="1800" dirty="0"/>
              <a:t>, </a:t>
            </a:r>
            <a:r>
              <a:rPr lang="en-US" sz="1800" dirty="0">
                <a:hlinkClick r:id="rId7"/>
              </a:rPr>
              <a:t>Exchange Rates</a:t>
            </a:r>
            <a:r>
              <a:rPr lang="en-US" sz="1800" dirty="0" smtClean="0"/>
              <a:t>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8239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 to International Trade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46069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Policies to guide activities:</a:t>
            </a:r>
          </a:p>
          <a:p>
            <a:pPr lvl="1">
              <a:spcAft>
                <a:spcPts val="600"/>
              </a:spcAft>
            </a:pPr>
            <a:r>
              <a:rPr lang="en-US" b="1" dirty="0" smtClean="0"/>
              <a:t>Quota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Limits set on the </a:t>
            </a:r>
            <a:r>
              <a:rPr lang="en-US" b="1" u="sng" dirty="0" smtClean="0">
                <a:solidFill>
                  <a:srgbClr val="0070C0"/>
                </a:solidFill>
              </a:rPr>
              <a:t>quantity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of a product that may be imported or exported within a given period of time.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i="1" dirty="0" smtClean="0"/>
              <a:t>displeasure, protection: competition-infant industries</a:t>
            </a:r>
            <a:r>
              <a:rPr lang="en-US" dirty="0" smtClean="0"/>
              <a:t>)</a:t>
            </a:r>
          </a:p>
          <a:p>
            <a:pPr lvl="1">
              <a:spcAft>
                <a:spcPts val="600"/>
              </a:spcAft>
            </a:pPr>
            <a:r>
              <a:rPr lang="en-US" b="1" dirty="0" smtClean="0"/>
              <a:t>Tariffs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A </a:t>
            </a:r>
            <a:r>
              <a:rPr lang="en-US" b="1" u="sng" dirty="0" smtClean="0">
                <a:solidFill>
                  <a:srgbClr val="0070C0"/>
                </a:solidFill>
              </a:rPr>
              <a:t>tax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that a Gov. places on certain imported  products</a:t>
            </a:r>
            <a:br>
              <a:rPr lang="en-US" dirty="0" smtClean="0"/>
            </a:br>
            <a:r>
              <a:rPr lang="en-US" dirty="0" smtClean="0"/>
              <a:t>(per </a:t>
            </a:r>
            <a:r>
              <a:rPr lang="en-US" dirty="0" err="1" smtClean="0"/>
              <a:t>lb</a:t>
            </a:r>
            <a:r>
              <a:rPr lang="en-US" dirty="0" smtClean="0"/>
              <a:t>, per gal, per unit; high tariff = lower demand)</a:t>
            </a:r>
          </a:p>
          <a:p>
            <a:pPr lvl="1">
              <a:spcAft>
                <a:spcPts val="600"/>
              </a:spcAft>
            </a:pPr>
            <a:r>
              <a:rPr lang="en-US" b="1" dirty="0" smtClean="0"/>
              <a:t>Embargoes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Government can </a:t>
            </a:r>
            <a:r>
              <a:rPr lang="en-US" b="1" u="sng" dirty="0" smtClean="0">
                <a:solidFill>
                  <a:srgbClr val="0070C0"/>
                </a:solidFill>
              </a:rPr>
              <a:t>stop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import/exports completely</a:t>
            </a:r>
            <a:br>
              <a:rPr lang="en-US" dirty="0" smtClean="0"/>
            </a:br>
            <a:r>
              <a:rPr lang="en-US" dirty="0" smtClean="0"/>
              <a:t>(express disapproval, protect more than Quota/Tariff)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Trade </a:t>
            </a:r>
            <a:br>
              <a:rPr lang="en-US" dirty="0" smtClean="0"/>
            </a:br>
            <a:r>
              <a:rPr lang="en-US" dirty="0" smtClean="0"/>
              <a:t>Between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534400" cy="4149725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b="1" dirty="0" smtClean="0"/>
              <a:t>Balance of Trade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The difference between a country’s total exports and total imports</a:t>
            </a:r>
          </a:p>
          <a:p>
            <a:pPr lvl="2">
              <a:spcAft>
                <a:spcPts val="600"/>
              </a:spcAft>
            </a:pPr>
            <a:r>
              <a:rPr lang="en-US" i="1" dirty="0" smtClean="0"/>
              <a:t>Trade Surplus </a:t>
            </a:r>
            <a:r>
              <a:rPr lang="en-US" dirty="0" smtClean="0"/>
              <a:t>– Exports more than Imports </a:t>
            </a:r>
            <a:r>
              <a:rPr lang="en-US" sz="1900" dirty="0" smtClean="0">
                <a:solidFill>
                  <a:srgbClr val="008000"/>
                </a:solidFill>
              </a:rPr>
              <a:t>(favorable)</a:t>
            </a:r>
          </a:p>
          <a:p>
            <a:pPr lvl="2">
              <a:spcAft>
                <a:spcPts val="600"/>
              </a:spcAft>
            </a:pPr>
            <a:r>
              <a:rPr lang="en-US" i="1" dirty="0" smtClean="0"/>
              <a:t>Trade Deficit </a:t>
            </a:r>
            <a:r>
              <a:rPr lang="en-US" dirty="0" smtClean="0"/>
              <a:t>– Imports more than Exports </a:t>
            </a:r>
            <a:r>
              <a:rPr lang="en-US" sz="1900" dirty="0" smtClean="0">
                <a:solidFill>
                  <a:srgbClr val="FF0000"/>
                </a:solidFill>
              </a:rPr>
              <a:t>(unfavorable)</a:t>
            </a:r>
          </a:p>
          <a:p>
            <a:pPr lvl="4">
              <a:spcAft>
                <a:spcPts val="600"/>
              </a:spcAft>
            </a:pPr>
            <a:endParaRPr lang="en-US" sz="1000" dirty="0" smtClean="0"/>
          </a:p>
          <a:p>
            <a:pPr lvl="1"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 lvl="6"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pic>
        <p:nvPicPr>
          <p:cNvPr id="36866" name="Picture 2" descr="http://cdn.fxstreet.com/img/learning-center/unit-2/chp2-typo-graph07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5965" y="0"/>
            <a:ext cx="3988035" cy="21336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724400"/>
            <a:ext cx="4254500" cy="1991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Measuring Trade </a:t>
            </a:r>
            <a:br>
              <a:rPr lang="en-US" dirty="0" smtClean="0"/>
            </a:br>
            <a:r>
              <a:rPr lang="en-US" dirty="0" smtClean="0"/>
              <a:t>Between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534400" cy="4454525"/>
          </a:xfrm>
        </p:spPr>
        <p:txBody>
          <a:bodyPr/>
          <a:lstStyle/>
          <a:p>
            <a:pPr lvl="4">
              <a:spcAft>
                <a:spcPts val="600"/>
              </a:spcAft>
            </a:pPr>
            <a:endParaRPr lang="en-US" sz="1000" dirty="0" smtClean="0"/>
          </a:p>
          <a:p>
            <a:pPr>
              <a:spcAft>
                <a:spcPts val="600"/>
              </a:spcAft>
            </a:pPr>
            <a:r>
              <a:rPr lang="en-US" b="1" dirty="0" smtClean="0"/>
              <a:t>Balance of Payments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Difference between amount of </a:t>
            </a:r>
            <a:r>
              <a:rPr lang="en-US" b="1" dirty="0" smtClean="0">
                <a:solidFill>
                  <a:srgbClr val="92D050"/>
                </a:solidFill>
              </a:rPr>
              <a:t>money</a:t>
            </a:r>
            <a:r>
              <a:rPr lang="en-US" dirty="0" smtClean="0"/>
              <a:t> that comes into a country and amount that goes out.</a:t>
            </a:r>
          </a:p>
          <a:p>
            <a:pPr lvl="2">
              <a:spcAft>
                <a:spcPts val="600"/>
              </a:spcAft>
            </a:pPr>
            <a:r>
              <a:rPr lang="en-US" i="1" dirty="0" smtClean="0"/>
              <a:t>Positive Balance </a:t>
            </a:r>
            <a:r>
              <a:rPr lang="en-US" dirty="0" smtClean="0"/>
              <a:t>– </a:t>
            </a:r>
            <a:r>
              <a:rPr lang="en-US" sz="1900" dirty="0" smtClean="0">
                <a:solidFill>
                  <a:srgbClr val="008000"/>
                </a:solidFill>
              </a:rPr>
              <a:t>favorable</a:t>
            </a:r>
          </a:p>
          <a:p>
            <a:pPr lvl="2">
              <a:spcAft>
                <a:spcPts val="600"/>
              </a:spcAft>
            </a:pPr>
            <a:r>
              <a:rPr lang="en-US" i="1" dirty="0" smtClean="0"/>
              <a:t>Negative Balance </a:t>
            </a:r>
            <a:r>
              <a:rPr lang="en-US" dirty="0" smtClean="0"/>
              <a:t>– </a:t>
            </a:r>
            <a:r>
              <a:rPr lang="en-US" sz="1900" dirty="0" smtClean="0">
                <a:solidFill>
                  <a:srgbClr val="FF0000"/>
                </a:solidFill>
              </a:rPr>
              <a:t>unfavorable</a:t>
            </a:r>
            <a:endParaRPr lang="en-US" dirty="0" smtClean="0"/>
          </a:p>
          <a:p>
            <a:pPr lvl="1">
              <a:spcAft>
                <a:spcPts val="600"/>
              </a:spcAft>
            </a:pPr>
            <a:endParaRPr lang="en-US" dirty="0" smtClean="0"/>
          </a:p>
          <a:p>
            <a:pPr lvl="1">
              <a:spcAft>
                <a:spcPts val="600"/>
              </a:spcAft>
            </a:pPr>
            <a:r>
              <a:rPr lang="en-US" dirty="0" smtClean="0"/>
              <a:t>Tourists spending their own money </a:t>
            </a:r>
            <a:br>
              <a:rPr lang="en-US" dirty="0" smtClean="0"/>
            </a:br>
            <a:r>
              <a:rPr lang="en-US" dirty="0" smtClean="0"/>
              <a:t>in a foreign country add to that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foreign country’s </a:t>
            </a:r>
            <a:r>
              <a:rPr lang="en-US" dirty="0" smtClean="0"/>
              <a:t>economy. </a:t>
            </a:r>
          </a:p>
          <a:p>
            <a:pPr marL="2743200" lvl="6" indent="0">
              <a:spcAft>
                <a:spcPts val="600"/>
              </a:spcAft>
              <a:buNone/>
            </a:pPr>
            <a:endParaRPr lang="en-US" dirty="0"/>
          </a:p>
        </p:txBody>
      </p:sp>
      <p:pic>
        <p:nvPicPr>
          <p:cNvPr id="36866" name="Picture 2" descr="http://cdn.fxstreet.com/img/learning-center/unit-2/chp2-typo-graph07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5965" y="0"/>
            <a:ext cx="3988035" cy="21336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489205"/>
            <a:ext cx="2224088" cy="236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encrypted-tbn0.gstatic.com/images?q=tbn:ANd9GcQNgThgJ4x8_pBBt5SF09BsbL49FAW4NuTQzGiBvSQAD8sAWdJ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228600"/>
            <a:ext cx="1752600" cy="177158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Global Business Organizations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dirty="0" smtClean="0"/>
              <a:t>Multinational Corporation (MNC)</a:t>
            </a:r>
          </a:p>
          <a:p>
            <a:pPr lvl="1"/>
            <a:r>
              <a:rPr lang="en-US" sz="2000" dirty="0" smtClean="0"/>
              <a:t>Organization that conducts business in several countries &amp; has management capable of doing business worldwide. </a:t>
            </a:r>
          </a:p>
          <a:p>
            <a:pPr lvl="4"/>
            <a:endParaRPr lang="en-US" sz="1400" dirty="0" smtClean="0"/>
          </a:p>
          <a:p>
            <a:pPr lvl="2"/>
            <a:r>
              <a:rPr lang="en-US" sz="1800" dirty="0" smtClean="0"/>
              <a:t>Usually have a parent company in the </a:t>
            </a:r>
            <a:r>
              <a:rPr lang="en-US" sz="1800" b="1" i="1" dirty="0" smtClean="0"/>
              <a:t>home country</a:t>
            </a:r>
            <a:r>
              <a:rPr lang="en-US" sz="1800" dirty="0" smtClean="0"/>
              <a:t>.</a:t>
            </a:r>
          </a:p>
          <a:p>
            <a:pPr lvl="2"/>
            <a:r>
              <a:rPr lang="en-US" sz="1800" dirty="0" smtClean="0"/>
              <a:t>Divisions or separate companies in </a:t>
            </a:r>
            <a:r>
              <a:rPr lang="en-US" sz="1800" b="1" i="1" dirty="0" smtClean="0"/>
              <a:t>host countries</a:t>
            </a:r>
            <a:r>
              <a:rPr lang="en-US" sz="1800" dirty="0" smtClean="0"/>
              <a:t>.  </a:t>
            </a:r>
          </a:p>
          <a:p>
            <a:pPr lvl="2"/>
            <a:endParaRPr lang="en-US" sz="1800" dirty="0" smtClean="0"/>
          </a:p>
          <a:p>
            <a:r>
              <a:rPr lang="en-US" sz="2600" dirty="0" smtClean="0"/>
              <a:t>MNC Strategies:</a:t>
            </a:r>
            <a:endParaRPr lang="en-US" sz="2600" dirty="0" smtClean="0"/>
          </a:p>
          <a:p>
            <a:pPr lvl="2"/>
            <a:r>
              <a:rPr lang="en-US" sz="1800" b="1" i="1" dirty="0" smtClean="0"/>
              <a:t>Global </a:t>
            </a:r>
            <a:r>
              <a:rPr lang="en-US" sz="1800" b="1" i="1" dirty="0" smtClean="0"/>
              <a:t>Strategy </a:t>
            </a:r>
            <a:r>
              <a:rPr lang="en-US" sz="1800" dirty="0" smtClean="0"/>
              <a:t>– uses standardized product and marketing strategy worldwide </a:t>
            </a:r>
          </a:p>
          <a:p>
            <a:pPr lvl="3"/>
            <a:r>
              <a:rPr lang="en-US" sz="1500" dirty="0" smtClean="0"/>
              <a:t>Same product sold in same manner; i.e. </a:t>
            </a:r>
            <a:r>
              <a:rPr lang="en-US" sz="1500" dirty="0" smtClean="0"/>
              <a:t>Coca-Cola</a:t>
            </a:r>
          </a:p>
          <a:p>
            <a:pPr lvl="5"/>
            <a:endParaRPr lang="en-US" sz="1600" dirty="0" smtClean="0"/>
          </a:p>
          <a:p>
            <a:pPr lvl="2"/>
            <a:r>
              <a:rPr lang="en-US" sz="1800" b="1" i="1" dirty="0" smtClean="0"/>
              <a:t>Multinational Strategy </a:t>
            </a:r>
            <a:r>
              <a:rPr lang="en-US" sz="1800" dirty="0" smtClean="0"/>
              <a:t>– each market treated different</a:t>
            </a:r>
          </a:p>
          <a:p>
            <a:pPr lvl="3"/>
            <a:r>
              <a:rPr lang="en-US" sz="1500" dirty="0" smtClean="0"/>
              <a:t>Firms develop products and marketing strategies based on customs, tastes, buying habits of a particular market. </a:t>
            </a:r>
            <a:endParaRPr lang="en-US" sz="1500" dirty="0" smtClean="0"/>
          </a:p>
          <a:p>
            <a:pPr lvl="3"/>
            <a:r>
              <a:rPr lang="en-US" sz="1500" dirty="0" smtClean="0"/>
              <a:t>i.e. – Restaurant Chains – modify tastes to different cultures</a:t>
            </a:r>
            <a:endParaRPr lang="en-US" sz="15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encrypted-tbn0.gstatic.com/images?q=tbn:ANd9GcQNgThgJ4x8_pBBt5SF09BsbL49FAW4NuTQzGiBvSQAD8sAWdJ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228600"/>
            <a:ext cx="1752600" cy="177158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Global Business Organizations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dirty="0" smtClean="0"/>
              <a:t>MNC Benefits</a:t>
            </a:r>
          </a:p>
          <a:p>
            <a:pPr lvl="1"/>
            <a:r>
              <a:rPr lang="en-US" sz="2000" dirty="0" smtClean="0"/>
              <a:t>Consumers have large amounts of goods available</a:t>
            </a:r>
          </a:p>
          <a:p>
            <a:pPr lvl="1"/>
            <a:r>
              <a:rPr lang="en-US" sz="2000" dirty="0" smtClean="0"/>
              <a:t>Larger Amounts lead to Lower </a:t>
            </a:r>
            <a:r>
              <a:rPr lang="en-US" sz="2000" dirty="0"/>
              <a:t>P</a:t>
            </a:r>
            <a:r>
              <a:rPr lang="en-US" sz="2000" dirty="0" smtClean="0"/>
              <a:t>rices </a:t>
            </a:r>
          </a:p>
          <a:p>
            <a:pPr lvl="1"/>
            <a:r>
              <a:rPr lang="en-US" sz="2000" dirty="0" smtClean="0"/>
              <a:t>Career Opportunities</a:t>
            </a:r>
          </a:p>
          <a:p>
            <a:pPr lvl="1"/>
            <a:r>
              <a:rPr lang="en-US" sz="2000" dirty="0" smtClean="0"/>
              <a:t>Understanding of different nations/cultures</a:t>
            </a:r>
          </a:p>
          <a:p>
            <a:pPr lvl="1"/>
            <a:r>
              <a:rPr lang="en-US" sz="2000" dirty="0" smtClean="0"/>
              <a:t>Maintain friendly relations for economic reasons.</a:t>
            </a:r>
          </a:p>
          <a:p>
            <a:pPr lvl="3">
              <a:buNone/>
            </a:pPr>
            <a:endParaRPr lang="en-US" sz="1600" dirty="0" smtClean="0"/>
          </a:p>
          <a:p>
            <a:r>
              <a:rPr lang="en-US" dirty="0"/>
              <a:t>MNC </a:t>
            </a:r>
            <a:r>
              <a:rPr lang="en-US" dirty="0" smtClean="0"/>
              <a:t>Drawbacks</a:t>
            </a:r>
            <a:endParaRPr lang="en-US" dirty="0"/>
          </a:p>
          <a:p>
            <a:pPr lvl="1"/>
            <a:r>
              <a:rPr lang="en-US" sz="2000" dirty="0" smtClean="0"/>
              <a:t>Can become major economic power in Host Country</a:t>
            </a:r>
          </a:p>
          <a:p>
            <a:pPr lvl="1"/>
            <a:r>
              <a:rPr lang="en-US" sz="2000" dirty="0" smtClean="0"/>
              <a:t>Workers may depend on MNC for jobs</a:t>
            </a:r>
          </a:p>
          <a:p>
            <a:pPr lvl="1"/>
            <a:r>
              <a:rPr lang="en-US" sz="2000" dirty="0" smtClean="0"/>
              <a:t>Consumer dependent on it for products/services</a:t>
            </a:r>
          </a:p>
          <a:p>
            <a:pPr lvl="1"/>
            <a:r>
              <a:rPr lang="en-US" sz="2000" dirty="0" smtClean="0"/>
              <a:t>Influence / Control in political powers</a:t>
            </a:r>
          </a:p>
          <a:p>
            <a:pPr lvl="1"/>
            <a:endParaRPr lang="en-US" sz="2000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0293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Trade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sz="2400" dirty="0" smtClean="0"/>
              <a:t>Created in 1995 – promote trade </a:t>
            </a:r>
          </a:p>
          <a:p>
            <a:r>
              <a:rPr lang="en-US" sz="2400" dirty="0" smtClean="0"/>
              <a:t>150+ members</a:t>
            </a:r>
          </a:p>
          <a:p>
            <a:r>
              <a:rPr lang="en-US" sz="2400" dirty="0" smtClean="0"/>
              <a:t>Settles disputes &amp; enforces free trade agreements</a:t>
            </a:r>
          </a:p>
          <a:p>
            <a:endParaRPr lang="en-US" dirty="0" smtClean="0"/>
          </a:p>
          <a:p>
            <a:r>
              <a:rPr lang="en-US" b="1" u="sng" dirty="0" smtClean="0"/>
              <a:t>WTO Goals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Lowering tariffs that discourage free trade</a:t>
            </a:r>
          </a:p>
          <a:p>
            <a:pPr lvl="1"/>
            <a:r>
              <a:rPr lang="en-US" dirty="0" smtClean="0"/>
              <a:t>Eliminating import quotas</a:t>
            </a:r>
          </a:p>
          <a:p>
            <a:pPr lvl="1"/>
            <a:r>
              <a:rPr lang="en-US" dirty="0" smtClean="0"/>
              <a:t>Reducing barriers for banks, insurance companies,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Assisting poor countries with economic growth.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6859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690563"/>
            <a:ext cx="86106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Global Business Organizations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2290" name="Picture 2" descr="http://2.bp.blogspot.com/_5fLrXBhfNBU/TMCP1daSewI/AAAAAAAAACE/35ab_abJpNQ/s1600/Globalization_by_Guille369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4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Made in America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Halloween Costumes (2mins):</a:t>
            </a:r>
            <a:endParaRPr lang="en-US" dirty="0" smtClean="0">
              <a:hlinkClick r:id="rId2"/>
            </a:endParaRPr>
          </a:p>
          <a:p>
            <a:pPr lvl="1"/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abcnews.go.com/topics/business/made-in-america.htm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3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</a:t>
            </a:r>
            <a:br>
              <a:rPr lang="en-US" dirty="0" smtClean="0"/>
            </a:br>
            <a:r>
              <a:rPr lang="en-US" dirty="0" smtClean="0"/>
              <a:t>of Businesses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/>
          <a:lstStyle/>
          <a:p>
            <a:pPr lvl="3"/>
            <a:endParaRPr lang="en-US" dirty="0" smtClean="0"/>
          </a:p>
          <a:p>
            <a:r>
              <a:rPr lang="en-US" dirty="0" smtClean="0"/>
              <a:t>Refers to the obligation of a business to contribute to the well-being of community</a:t>
            </a:r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Weigh the interests &amp; concerns of many groups</a:t>
            </a:r>
          </a:p>
          <a:p>
            <a:pPr lvl="3"/>
            <a:endParaRPr lang="en-US" dirty="0" smtClean="0"/>
          </a:p>
          <a:p>
            <a:pPr lvl="1"/>
            <a:r>
              <a:rPr lang="en-US" dirty="0" smtClean="0"/>
              <a:t>Greater attention to social concerns:</a:t>
            </a:r>
          </a:p>
          <a:p>
            <a:pPr lvl="2"/>
            <a:r>
              <a:rPr lang="en-US" dirty="0" smtClean="0"/>
              <a:t>Protection of the environment</a:t>
            </a:r>
          </a:p>
          <a:p>
            <a:pPr lvl="2"/>
            <a:r>
              <a:rPr lang="en-US" dirty="0" smtClean="0"/>
              <a:t>Minorities and women in the workplace</a:t>
            </a:r>
          </a:p>
          <a:p>
            <a:pPr lvl="2"/>
            <a:r>
              <a:rPr lang="en-US" dirty="0" smtClean="0"/>
              <a:t>Employment of physically challenged workers</a:t>
            </a:r>
          </a:p>
          <a:p>
            <a:pPr lvl="2"/>
            <a:r>
              <a:rPr lang="en-US" dirty="0" smtClean="0"/>
              <a:t>Employment of elderly workers</a:t>
            </a:r>
          </a:p>
          <a:p>
            <a:pPr lvl="2"/>
            <a:r>
              <a:rPr lang="en-US" dirty="0" smtClean="0"/>
              <a:t>Health and safety in the work environment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 descr="http://www.mnn.com/sites/default/files/CS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199" y="29029"/>
            <a:ext cx="3370943" cy="190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304800"/>
            <a:ext cx="7924800" cy="1289050"/>
          </a:xfrm>
        </p:spPr>
        <p:txBody>
          <a:bodyPr/>
          <a:lstStyle/>
          <a:p>
            <a:pPr eaLnBrk="1" hangingPunct="1"/>
            <a:r>
              <a:rPr lang="en-US" sz="6600" b="1" dirty="0" smtClean="0">
                <a:latin typeface="Berlin Sans FB" pitchFamily="34" charset="0"/>
              </a:rPr>
              <a:t>Intro to Business 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9000"/>
            <a:ext cx="8153400" cy="3048000"/>
          </a:xfrm>
        </p:spPr>
        <p:txBody>
          <a:bodyPr/>
          <a:lstStyle/>
          <a:p>
            <a:pPr eaLnBrk="1" hangingPunct="1"/>
            <a:r>
              <a:rPr lang="en-US" sz="2800" b="1" dirty="0" smtClean="0"/>
              <a:t>Unit Three </a:t>
            </a:r>
          </a:p>
          <a:p>
            <a:pPr eaLnBrk="1" hangingPunct="1"/>
            <a:r>
              <a:rPr lang="en-US" sz="2800" b="1" dirty="0" smtClean="0"/>
              <a:t>Business and Government </a:t>
            </a:r>
            <a:br>
              <a:rPr lang="en-US" sz="2800" b="1" dirty="0" smtClean="0"/>
            </a:br>
            <a:r>
              <a:rPr lang="en-US" sz="2800" b="1" dirty="0" smtClean="0"/>
              <a:t>in Our Global Economy  </a:t>
            </a:r>
          </a:p>
          <a:p>
            <a:pPr eaLnBrk="1" hangingPunct="1"/>
            <a:endParaRPr lang="en-US" sz="2800" b="1" dirty="0" smtClean="0"/>
          </a:p>
          <a:p>
            <a:pPr eaLnBrk="1" hangingPunct="1"/>
            <a:r>
              <a:rPr lang="en-US" sz="2800" b="1" dirty="0" smtClean="0">
                <a:solidFill>
                  <a:srgbClr val="00B0F0"/>
                </a:solidFill>
              </a:rPr>
              <a:t>Chapter 11</a:t>
            </a:r>
          </a:p>
          <a:p>
            <a:pPr eaLnBrk="1" hangingPunct="1"/>
            <a:r>
              <a:rPr lang="en-US" sz="2800" b="1" dirty="0" smtClean="0"/>
              <a:t>Government in Our Economy </a:t>
            </a:r>
          </a:p>
          <a:p>
            <a:pPr eaLnBrk="1" hangingPunct="1"/>
            <a:endParaRPr lang="en-US" sz="2800" b="1" dirty="0" smtClean="0"/>
          </a:p>
        </p:txBody>
      </p:sp>
      <p:pic>
        <p:nvPicPr>
          <p:cNvPr id="6" name="Picture 5" descr="IntroToBusiness_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76573">
            <a:off x="615415" y="1716266"/>
            <a:ext cx="1699526" cy="2215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763000" cy="45307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protection provided by government.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methods used by government to regulate our economy. 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Describe</a:t>
            </a:r>
            <a:r>
              <a:rPr lang="en-US" dirty="0" smtClean="0"/>
              <a:t> how government assists business.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Recognize</a:t>
            </a:r>
            <a:r>
              <a:rPr lang="en-US" dirty="0" smtClean="0"/>
              <a:t> the role of government in producing goods and services and hiring workers.  </a:t>
            </a:r>
          </a:p>
          <a:p>
            <a:pPr>
              <a:spcAft>
                <a:spcPts val="1200"/>
              </a:spcAft>
            </a:pPr>
            <a:r>
              <a:rPr lang="en-US" b="1" u="sng" dirty="0" smtClean="0"/>
              <a:t>Explain</a:t>
            </a:r>
            <a:r>
              <a:rPr lang="en-US" dirty="0" smtClean="0"/>
              <a:t> two ways that government raises money. </a:t>
            </a:r>
          </a:p>
          <a:p>
            <a:pPr>
              <a:spcAft>
                <a:spcPts val="1200"/>
              </a:spcAft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/>
              <a:t>Providing services for members of society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Protecting citizens, consumers, businesses, workers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Regulating utilities and promoting competition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Providing Info and support to businesses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Buying goods &amp; services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Hiring public employees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Raising revenue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917129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Government 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Constitution gives federal government the power to regulate foreign and interstate commerce. </a:t>
            </a:r>
          </a:p>
          <a:p>
            <a:endParaRPr lang="en-US" sz="2400" dirty="0" smtClean="0"/>
          </a:p>
          <a:p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sz="24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</a:t>
            </a:r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en-US" sz="2400" dirty="0" smtClean="0"/>
              <a:t> (</a:t>
            </a:r>
            <a:r>
              <a:rPr lang="en-US" sz="2400" b="1" dirty="0" smtClean="0"/>
              <a:t>Federal</a:t>
            </a:r>
            <a:r>
              <a:rPr lang="en-US" sz="2400" dirty="0" smtClean="0"/>
              <a:t>) – Business transactions involving companies in more than one state.</a:t>
            </a:r>
          </a:p>
          <a:p>
            <a:pPr lvl="1"/>
            <a:r>
              <a:rPr lang="en-US" sz="2000" dirty="0" smtClean="0"/>
              <a:t>Trucking Company that ships products to several states</a:t>
            </a:r>
          </a:p>
          <a:p>
            <a:pPr lvl="1">
              <a:buNone/>
            </a:pPr>
            <a:r>
              <a:rPr lang="en-US" sz="2000" dirty="0" smtClean="0"/>
              <a:t> </a:t>
            </a:r>
          </a:p>
          <a:p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</a:t>
            </a:r>
            <a:r>
              <a:rPr lang="en-US" sz="2400" b="1" i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</a:t>
            </a:r>
            <a:r>
              <a:rPr lang="en-US" sz="24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</a:t>
            </a:r>
            <a:r>
              <a:rPr lang="en-US" sz="2400" dirty="0" smtClean="0"/>
              <a:t> (</a:t>
            </a:r>
            <a:r>
              <a:rPr lang="en-US" sz="2400" b="1" dirty="0" smtClean="0"/>
              <a:t>State</a:t>
            </a:r>
            <a:r>
              <a:rPr lang="en-US" sz="2400" dirty="0" smtClean="0"/>
              <a:t>) – Business activities within their own boundaries. </a:t>
            </a:r>
          </a:p>
          <a:p>
            <a:pPr lvl="1"/>
            <a:r>
              <a:rPr lang="en-US" sz="2000" dirty="0" smtClean="0"/>
              <a:t>Trucking Company that ships only within PA</a:t>
            </a:r>
          </a:p>
          <a:p>
            <a:pPr lvl="1"/>
            <a:endParaRPr lang="en-US" sz="2000" dirty="0" smtClean="0"/>
          </a:p>
          <a:p>
            <a:r>
              <a:rPr lang="en-US" sz="2400" b="1" dirty="0" smtClean="0"/>
              <a:t>Local</a:t>
            </a:r>
            <a:r>
              <a:rPr lang="en-US" sz="2400" dirty="0" smtClean="0"/>
              <a:t> Government – provide services needed for orderly society, such as police and fire protection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</a:t>
            </a:r>
            <a:r>
              <a:rPr lang="en-US" dirty="0" smtClean="0"/>
              <a:t>Protection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en-US" sz="2400" dirty="0" smtClean="0"/>
              <a:t>Worker Safety – conditions, standards, laws</a:t>
            </a:r>
            <a:br>
              <a:rPr lang="en-US" sz="2400" dirty="0" smtClean="0"/>
            </a:br>
            <a:endParaRPr lang="en-US" sz="2400" dirty="0" smtClean="0"/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en-US" sz="2400" dirty="0" smtClean="0"/>
              <a:t>Legal Systems – enforces laws &amp; </a:t>
            </a:r>
            <a:r>
              <a:rPr lang="en-US" sz="2400" dirty="0" err="1"/>
              <a:t>G</a:t>
            </a:r>
            <a:r>
              <a:rPr lang="en-US" sz="2400" dirty="0" err="1" smtClean="0"/>
              <a:t>ov</a:t>
            </a:r>
            <a:r>
              <a:rPr lang="en-US" sz="2400" dirty="0" smtClean="0"/>
              <a:t> regulation</a:t>
            </a:r>
          </a:p>
          <a:p>
            <a:pPr lvl="1">
              <a:spcAft>
                <a:spcPts val="0"/>
              </a:spcAft>
            </a:pPr>
            <a:r>
              <a:rPr lang="en-US" sz="2000" dirty="0" smtClean="0"/>
              <a:t>Criminal cases – (crime) protect society</a:t>
            </a:r>
          </a:p>
          <a:p>
            <a:pPr lvl="1">
              <a:spcAft>
                <a:spcPts val="0"/>
              </a:spcAft>
            </a:pPr>
            <a:r>
              <a:rPr lang="en-US" sz="2000" dirty="0" smtClean="0"/>
              <a:t>Civil cases – (tort) protect individuals</a:t>
            </a:r>
            <a:br>
              <a:rPr lang="en-US" sz="2000" dirty="0" smtClean="0"/>
            </a:br>
            <a:endParaRPr lang="en-US" sz="2000" dirty="0" smtClean="0"/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en-US" sz="2400" b="1" u="sng" dirty="0" smtClean="0"/>
              <a:t>Contracts</a:t>
            </a:r>
            <a:r>
              <a:rPr lang="en-US" sz="2400" dirty="0" smtClean="0"/>
              <a:t>: an agreement to exchange goods or services for something of value. </a:t>
            </a:r>
          </a:p>
          <a:p>
            <a:pPr lvl="1">
              <a:spcAft>
                <a:spcPts val="0"/>
              </a:spcAft>
            </a:pPr>
            <a:r>
              <a:rPr lang="en-US" sz="2000" dirty="0" smtClean="0"/>
              <a:t>Written or Unwritten</a:t>
            </a:r>
          </a:p>
          <a:p>
            <a:pPr lvl="1">
              <a:spcAft>
                <a:spcPts val="0"/>
              </a:spcAft>
            </a:pPr>
            <a:r>
              <a:rPr lang="en-US" sz="2000" dirty="0" smtClean="0"/>
              <a:t>Examples:  Rent Lease, Credit Card Agreement</a:t>
            </a:r>
          </a:p>
          <a:p>
            <a:pPr lvl="1">
              <a:spcAft>
                <a:spcPts val="0"/>
              </a:spcAft>
            </a:pPr>
            <a:r>
              <a:rPr lang="en-US" sz="2000" dirty="0" smtClean="0"/>
              <a:t>Failure to comply with contract results in legal action</a:t>
            </a:r>
          </a:p>
          <a:p>
            <a:pPr lvl="1">
              <a:spcAft>
                <a:spcPts val="0"/>
              </a:spcAft>
              <a:buNone/>
            </a:pPr>
            <a:endParaRPr lang="en-US" sz="2000" dirty="0" smtClean="0"/>
          </a:p>
          <a:p>
            <a:pPr lvl="1" algn="ctr">
              <a:spcAft>
                <a:spcPts val="0"/>
              </a:spcAft>
              <a:buNone/>
            </a:pPr>
            <a:r>
              <a:rPr lang="en-US" sz="2000" b="1" dirty="0" smtClean="0"/>
              <a:t>Contract Elements </a:t>
            </a:r>
            <a:r>
              <a:rPr lang="en-US" sz="2000" dirty="0" smtClean="0"/>
              <a:t>~ found on next slide...</a:t>
            </a:r>
          </a:p>
          <a:p>
            <a:pPr>
              <a:spcAft>
                <a:spcPts val="0"/>
              </a:spcAft>
            </a:pPr>
            <a:endParaRPr lang="en-US" sz="2400" dirty="0" smtClean="0"/>
          </a:p>
          <a:p>
            <a:pPr>
              <a:spcAft>
                <a:spcPts val="0"/>
              </a:spcAft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Protection - Contracts</a:t>
            </a: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5334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</a:t>
            </a:r>
            <a:r>
              <a:rPr lang="en-US" dirty="0" smtClean="0"/>
              <a:t>Protection – I.P.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Intellectual Property Rights</a:t>
            </a:r>
          </a:p>
          <a:p>
            <a:pPr lvl="1">
              <a:spcAft>
                <a:spcPts val="1200"/>
              </a:spcAft>
            </a:pPr>
            <a:r>
              <a:rPr lang="en-US" sz="2000" dirty="0" smtClean="0"/>
              <a:t>Intellectual Property: Purely intangible; Ideas </a:t>
            </a:r>
          </a:p>
          <a:p>
            <a:pPr lvl="1">
              <a:spcAft>
                <a:spcPts val="1200"/>
              </a:spcAft>
              <a:buNone/>
            </a:pPr>
            <a:endParaRPr lang="en-US" sz="2000" dirty="0" smtClean="0"/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Patent</a:t>
            </a:r>
            <a:r>
              <a:rPr lang="en-US" sz="2000" dirty="0" smtClean="0"/>
              <a:t>: gives inventor the exclusive rights to make, use or sell the item for 17 years. </a:t>
            </a:r>
            <a:endParaRPr lang="en-US" sz="1600" dirty="0" smtClean="0"/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Copyright</a:t>
            </a:r>
            <a:r>
              <a:rPr lang="en-US" sz="2000" dirty="0" smtClean="0"/>
              <a:t>: protects the creative work of authors,     </a:t>
            </a:r>
            <a:r>
              <a:rPr lang="en-US" sz="2800" b="1" dirty="0" smtClean="0">
                <a:solidFill>
                  <a:srgbClr val="00B0F0"/>
                </a:solidFill>
              </a:rPr>
              <a:t>©</a:t>
            </a:r>
            <a:r>
              <a:rPr lang="en-US" sz="2000" dirty="0" smtClean="0"/>
              <a:t> composers and artists. (Lifetime + 50 years after death)</a:t>
            </a:r>
          </a:p>
          <a:p>
            <a:pPr lvl="1">
              <a:spcAft>
                <a:spcPts val="1200"/>
              </a:spcAft>
            </a:pPr>
            <a:r>
              <a:rPr lang="en-US" sz="2000" b="1" dirty="0" smtClean="0"/>
              <a:t>Trademark</a:t>
            </a:r>
            <a:r>
              <a:rPr lang="en-US" sz="2000" dirty="0" smtClean="0"/>
              <a:t>: a word, letter or symbol associated with   </a:t>
            </a:r>
            <a:r>
              <a:rPr lang="en-US" sz="3200" b="1" dirty="0" smtClean="0">
                <a:solidFill>
                  <a:srgbClr val="00B0F0"/>
                </a:solidFill>
              </a:rPr>
              <a:t>™</a:t>
            </a:r>
            <a:r>
              <a:rPr lang="en-US" sz="2000" dirty="0" smtClean="0"/>
              <a:t> a specific company or product.   (Logo)</a:t>
            </a:r>
          </a:p>
          <a:p>
            <a:pPr>
              <a:spcAft>
                <a:spcPts val="1200"/>
              </a:spcAft>
            </a:pPr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</a:t>
            </a:r>
            <a:br>
              <a:rPr lang="en-US" dirty="0" smtClean="0"/>
            </a:br>
            <a:r>
              <a:rPr lang="en-US" dirty="0" smtClean="0"/>
              <a:t>Regulation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dirty="0" smtClean="0"/>
              <a:t>U.S. Private Enterprise</a:t>
            </a:r>
          </a:p>
          <a:p>
            <a:pPr lvl="1"/>
            <a:r>
              <a:rPr lang="en-US" dirty="0" smtClean="0"/>
              <a:t>Private choice of production and methods</a:t>
            </a:r>
          </a:p>
          <a:p>
            <a:pPr lvl="1"/>
            <a:r>
              <a:rPr lang="en-US" dirty="0" smtClean="0"/>
              <a:t>Only Government </a:t>
            </a:r>
            <a:r>
              <a:rPr lang="en-US" dirty="0" smtClean="0"/>
              <a:t>Involvement </a:t>
            </a:r>
            <a:r>
              <a:rPr lang="en-US" dirty="0" smtClean="0"/>
              <a:t>= Regulations</a:t>
            </a:r>
          </a:p>
          <a:p>
            <a:pPr lvl="1"/>
            <a:endParaRPr lang="en-US" dirty="0" smtClean="0"/>
          </a:p>
          <a:p>
            <a:pPr lvl="1"/>
            <a:endParaRPr lang="en-US" b="1" dirty="0" smtClean="0">
              <a:solidFill>
                <a:srgbClr val="0070C0"/>
              </a:solidFill>
            </a:endParaRPr>
          </a:p>
          <a:p>
            <a:r>
              <a:rPr lang="en-US" b="1" dirty="0" smtClean="0">
                <a:solidFill>
                  <a:srgbClr val="0070C0"/>
                </a:solidFill>
              </a:rPr>
              <a:t>Regulating Utilities</a:t>
            </a:r>
          </a:p>
          <a:p>
            <a:pPr lvl="1"/>
            <a:r>
              <a:rPr lang="en-US" sz="2000" b="1" dirty="0" smtClean="0"/>
              <a:t>Public Utility</a:t>
            </a:r>
            <a:r>
              <a:rPr lang="en-US" sz="2000" dirty="0" smtClean="0"/>
              <a:t>: org that supplies a service or product vital to all people and serves community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i="1" dirty="0" smtClean="0"/>
              <a:t>Examples</a:t>
            </a:r>
            <a:r>
              <a:rPr lang="en-US" sz="2000" dirty="0" smtClean="0"/>
              <a:t>:  telephone, water, &amp; electric service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Rates are approved by government agencies</a:t>
            </a:r>
          </a:p>
          <a:p>
            <a:endParaRPr lang="en-US" dirty="0"/>
          </a:p>
        </p:txBody>
      </p:sp>
      <p:pic>
        <p:nvPicPr>
          <p:cNvPr id="1027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4191000" cy="137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Regulation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458200" cy="4800600"/>
          </a:xfrm>
        </p:spPr>
        <p:txBody>
          <a:bodyPr/>
          <a:lstStyle/>
          <a:p>
            <a:r>
              <a:rPr lang="en-US" dirty="0" smtClean="0"/>
              <a:t>Preventing Unfair Practices</a:t>
            </a:r>
          </a:p>
          <a:p>
            <a:pPr lvl="1"/>
            <a:r>
              <a:rPr lang="en-US" dirty="0" smtClean="0"/>
              <a:t>Same price for all consumer (no discrimination)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i="1" dirty="0" smtClean="0"/>
              <a:t>Monopoly</a:t>
            </a:r>
            <a:r>
              <a:rPr lang="en-US" dirty="0" smtClean="0"/>
              <a:t> – one business has control of market</a:t>
            </a:r>
          </a:p>
          <a:p>
            <a:pPr lvl="2"/>
            <a:r>
              <a:rPr lang="en-US" dirty="0" smtClean="0"/>
              <a:t>Can charge higher prices, provide lower quality</a:t>
            </a:r>
          </a:p>
          <a:p>
            <a:pPr lvl="2"/>
            <a:r>
              <a:rPr lang="en-US" dirty="0" smtClean="0"/>
              <a:t>Competition offers consumer choice and fair practices</a:t>
            </a:r>
          </a:p>
          <a:p>
            <a:pPr lvl="2"/>
            <a:endParaRPr lang="en-US" dirty="0" smtClean="0"/>
          </a:p>
          <a:p>
            <a:pPr lvl="1"/>
            <a:r>
              <a:rPr lang="en-US" b="1" i="1" dirty="0" smtClean="0"/>
              <a:t>Antitrust Laws</a:t>
            </a:r>
            <a:r>
              <a:rPr lang="en-US" dirty="0" smtClean="0"/>
              <a:t>: promote competition and fairness and to prevent monopolies. </a:t>
            </a:r>
          </a:p>
          <a:p>
            <a:pPr lvl="2"/>
            <a:r>
              <a:rPr lang="en-US" dirty="0" smtClean="0"/>
              <a:t>Other issues:  </a:t>
            </a:r>
          </a:p>
          <a:p>
            <a:pPr lvl="3"/>
            <a:r>
              <a:rPr lang="en-US" dirty="0" smtClean="0"/>
              <a:t>False advertising		</a:t>
            </a:r>
          </a:p>
          <a:p>
            <a:pPr lvl="3"/>
            <a:r>
              <a:rPr lang="en-US" dirty="0" smtClean="0"/>
              <a:t>Deceptive pricing</a:t>
            </a:r>
          </a:p>
          <a:p>
            <a:pPr lvl="3"/>
            <a:r>
              <a:rPr lang="en-US" dirty="0" smtClean="0"/>
              <a:t>Misleading labeling  </a:t>
            </a:r>
          </a:p>
          <a:p>
            <a:endParaRPr lang="en-US" dirty="0"/>
          </a:p>
        </p:txBody>
      </p:sp>
      <p:pic>
        <p:nvPicPr>
          <p:cNvPr id="2050" name="Picture 2" descr="FTC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3254" y="0"/>
            <a:ext cx="2260746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Assists Business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876800"/>
          </a:xfrm>
        </p:spPr>
        <p:txBody>
          <a:bodyPr/>
          <a:lstStyle/>
          <a:p>
            <a:r>
              <a:rPr lang="en-US" dirty="0" smtClean="0"/>
              <a:t>Collecting &amp; reporting valuable information</a:t>
            </a:r>
          </a:p>
          <a:p>
            <a:pPr lvl="1"/>
            <a:r>
              <a:rPr lang="en-US" dirty="0" smtClean="0"/>
              <a:t>Incomes			Prices</a:t>
            </a:r>
          </a:p>
          <a:p>
            <a:pPr lvl="1"/>
            <a:r>
              <a:rPr lang="en-US" dirty="0" smtClean="0"/>
              <a:t>Worker availability		Business failures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Information provided helps businesses plan</a:t>
            </a:r>
          </a:p>
          <a:p>
            <a:pPr lvl="4"/>
            <a:endParaRPr lang="en-US" dirty="0" smtClean="0"/>
          </a:p>
          <a:p>
            <a:pPr lvl="1"/>
            <a:r>
              <a:rPr lang="en-US" dirty="0" smtClean="0"/>
              <a:t>Census, Bureau of Labor Statistics, Department of Agriculture, Department of Commerce</a:t>
            </a:r>
          </a:p>
          <a:p>
            <a:pPr lvl="4"/>
            <a:endParaRPr lang="en-US" dirty="0" smtClean="0"/>
          </a:p>
          <a:p>
            <a:pPr lvl="1"/>
            <a:r>
              <a:rPr lang="en-US" dirty="0" smtClean="0"/>
              <a:t>Government Loans – get new businesses started</a:t>
            </a:r>
            <a:br>
              <a:rPr lang="en-US" dirty="0" smtClean="0"/>
            </a:br>
            <a:r>
              <a:rPr lang="en-US" dirty="0" smtClean="0"/>
              <a:t>Small Business Administration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 flipH="1">
            <a:off x="4800600" y="2286000"/>
            <a:ext cx="152400" cy="15240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 flipH="1">
            <a:off x="4800600" y="2743200"/>
            <a:ext cx="152400" cy="15240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5122" name="AutoShape 2" descr="data:image/jpeg;base64,/9j/4AAQSkZJRgABAQAAAQABAAD/2wCEAAkGBxQREhUUExIWFhIXGB0WGBgYFxcgHBoaIB0eICAcHx4fHigiGhwlHxwbIjEhJSkrLi4uIB8zODQsNygtLi0BCgoKDg0OGxAQGzQkICYsNCw2LTQtNzc2NzYsLCw0NzQ0NDQtMSw4LDY0NCwvLC8sLywvLDEwLzcvLzQsLCwvLv/AABEIAKABOwMBIgACEQEDEQH/xAAcAAACAwEBAQEAAAAAAAAAAAAABwUGCAQDAgH/xABQEAACAQMBBAYFBQ4EAwYHAAABAgMABBEFBhIhMQcTIkFRYRQycYGRIzVikqEIFRdCUlRydIKxs8HC0SQzQ3MWU6JVstLT4fAYNER1g5OU/8QAGwEBAAIDAQEAAAAAAAAAAAAAAAQFAgMGBwH/xAAwEQEAAgECAwYDCAMAAAAAAAAAAQIDBBESITEFEzJBUXGBsdEUFSJhkcHh8EJSof/aAAwDAQACEQMRAD8AsXQNrlxeW1w9zM8rLKFUuc4G6DgV+dA2uXF5bXDXMzyssoVS5zgboOKqGzN1qWzxurUabLcq7ZikRX3cjKhsqrBgRundyCORxnhMbEWN/ouizzLaF7qSVXWEqxKphV3nRcNnmd0cQME444Ds6dNp7i2e0t4p3topiTLMmd4AMo4Fe12QSxC8TwqydFkLLDKTqv3xQuNxs5KDGSGyS6sSfVLHgFxjJqD2w2guXgszcaGbqKSLrJk3CTFKcABeDNGQN7O8oPaUZyDVb6N9NvrCLUr+KxkjDL/h7V98se2TyOHcRqeZALccd9A96RvShtNcNq62Rv5NPtFVT1qCTiWTe3juEMwydznujGfGmtsVqk91ZQzXUHUTuDvR4YYwxAO63FQQAcHx76X3SfqUjXEsM2hNdw9WFgnVX3wxGSd9FYgZPq5B7OTnPALDpm0sOl6dDJe6h6WHdkW4Qb4bi2B2cngq8ckneyM0RdL2lM0i+kEdWCd4o2Hx+RwyT5YGaU13sXfR6HGhtZmlkveuESRuzonU7u8ygEoSRyP0aYGtaFIdprKVbZzbLBhpBE3VqwSYAFsboI7AGT+T5UFr0XpCsLq2mukm3YYP83fUgpnlw453uQxnJ4c+FQ0fTPpRB+WkBzjBhfJ8xgHh9vlS/j2Lu5otcjS2kQvcJJCGRkWVUlmJCEgBuyQRj6PjUZtMLu9sbS3j0SeJrXCNIsMhLHdwQBub2DjebOeOMnvIWW6+f9a/+3yfwYauXQV8zwfpS/xGqt3Wj3H371eX0ebqpLGRI36p912MUQCq2MM2QRgceBq19DNjLBpUMc0TxSBpMpIrKwy7EZDAHiKCk9I+vXK6z6MupvZW5hDF+JRWCMeWR6xAHDx7+VTvRltvL96JbzUZGMcUu4JdzLMh3AOAHaw7Eb39jVe6RtOlGuC5OlzX1ssSgosTlGO4w9YIwyCQfdXDs5sVfSafqwFq1utzuNBbsSDlJd/dAbBGFG6C2M8KBt3+3VnBDbTu7CK6x1RCMSc4xkd3Pvrl2j6SLGxmMEru0qgM6xxs3VgjOWI4DgR4niKU8iXuoQ6XYjTbmJrVwJJJI3CADA3slRgboJOe/gM117fWk/3xnlsLTUob0yKgkiB6mZAFyxIA3QSo4ZZTjJxxFBeLiWH7/wAbm+uBL6OT6JuPuEbjHJbOAMZbdIzvAHPdX0/TNpQCnrpDk4wInyOXE57uPdk8DwqC+9V4degmmhkbFluSyrG3Vdb1LhgGA3R2uQz3iq9oezNwuzV/E1nMLlrlCiGF+tZQ1vxVSu8QO3xH0vOgbOv7eWVmkLySljOoeFI1LNIpxggDuORjOM1+6bt5Yz20t0s4EMH+bvqwaM9wK4zkngMZyeAyeFKPV9mrqF9Lu2gvDClpHDKLXeW4hcK4IxjKDtDngHtA4yM9+n6Jmx1GV9M1FluDGm7JPvXEwEm91u71O8rJwbjvBjw5ZNAydndv7O+EpiMipCnWu8kbKoj49rePDHBvqnwr52a6QrPUJ+ptzKzYZgxicIyrjJBPIAkDjjiRS22IgvUjv0a3vpdLFq8cVvcAiV2IUBIxgleG+MoMAY4E4FevRXZ3sWoIlul/FpioxljvBgBiG4IMBSd8qcqAeeeFA7Z5VRWZiAqgsSeQAGSfhWednekm8bU4riaWQafPcPEqMRuKDgY//GJI2Jpp9MFxcDTZIrWGWWWciHEUbOVQ5LkhQcAqCv7QpW6v0XammmIOtWVI8TLapH8oHfG+AQMswycjJzu8O6gc21+2tppiqbmQhnzuoqlmIHM47h5nFK/ZPaO3m2ivr2Ny1t6GZN7dYHdRId7skZyCrDzxwrm16C9M+marJp81x1cKxTwNE2+skZcbxQqSoYtvq2MZxyyK/NHsbqfUNTuW02e2SewmCJ1L4LGNAACFAaRsElRxySOdBfD0yaVlB179rmeqfCccdrhn4ZqS0XpI0+7u/RIZi0vEKd07jlckhW7+AJzyPdmlTqGzNz/w1bxCyn9JF4XaMQSdYBiQbxXd3gMboyeHq+VWfUNDmGvaXKltIII7VFd1ibcRgJhuswGFIyowfEUHTsRrtpp8F9O+oXFzEtwA5kjfMZYkBQMneJPNhgHA4Cp7SulTTbm4S3jmbfkICEowVmPJcn8bPDiME8ATStTZ27+9eqx+iXHWSXcbIvUybzqHJJUbuWAHeKse0ez8vWbOGK1lIhMXXFYn+TANuflOHYxhz2sfjedBPbH31tDe6tKdQllCOWmSVWCQbrPkAkkOAQQN0DgAONd9p0oWU8c7wmXEMTTbzROFKg7uQe/tHGOB4HwqkaVpM0cu0LS2FzLHM7biKjqZlaaTjGxU72AwbIDcO48q+ejWxvFnuIkjvRpYt2AjvF5ORwVFxgne3vUA4cxkigm9iOl+Oa1mlvysckTjIijk3RG26qniWyS5YcDyxVmtekzTpEmkW4+TgVGdijAdv1VHDLNnhgUqdO2auhs3cxGznFy12CE6iTrCmIuIXd3iuQePLgasu3GxUk2g2iW1tiaFIZZIljxI3yRDjdwGMgZySDxJ3uZoLJpvS9pk7xxpLIJJHEaqYnzkkAZPLBJ8fbioTT+lIT6lc2UjKlvh4oXjR+t6wYHE7xAx2zndHIe+p6m91qF1pbpo01slvIiuywvggPGTnCDdjXBIz4t4GrNomhyrreqyNayCJ4H6pzC24zfJ+o27gsePI5PGgktgNfstP0tpn1CSeATsvWyo4YuQvyaISzEY48M8S54DOJ3ZfpKsNQl6mGVhMclUkQqWA57p5E444znGeHA4TkWxV8+jwkWsvWW93JI9u8bqzoyRdoIQC4G6RgcTk45VYLO0utX1azuV017GG13DIzqV3tw726CUXe/IAAOAcnA4ALlc9MelpnMshYNulRE+RjmeOBge2rtpmoR3MSTQsHikUOjDPEHyPEHyPEUlNk9m510vWVks5RNKT1atC4dwASu6CuWwTkY76Y3RLayQ6TaxzRvHIocMkisrD5V8ZDAEcMY8sUFvooooCiuHVtXgtU6y4mjiTxdgMnwGeZ8hS/1Xpx06I4iE0/mibq/9ZVv+mgZ1FI6f7oLj2NPyPpT4PwEZ/fXx/wDEG3/Zw/8A6D/5VA9KKTVj0/25/wA6ylT9B0f94SrVo/S5pdxgekGFj+LMhXHtbig+tQXuiueyvY5lDxSJIh5MjKwPvBxUHt/tWml2bXDAM+QsaE432J5ewDJPkKCyUUvuizpDfWGuA8CxdSEI3WJzvb3iBjG7UzN0iaYjFWvogykqQSeBHAjlQWiiqp+EnS/z+H4n+1H4SdL/AD+H4n+1Ba6Kqn4SdL/P4fif7UfhJ0v8/h+J/tQWuiqp+EnS/wA/h+J/tR+EnS/z+H4n+1Ba6Kqg6SNL/P4fif7V0Q7eaa3LULb3yoP3kUFjorjsdWgnGYZ4pQe+ORG/cTXZQFFFFAUUUUBRRRQFFFFAUVWtvtsI9JthPIhcs4REBwWJyTxwcAAE59g76jOjvpJh1dpY1iMMkYDbrMG3lJwSMAeqcA/pLQXiiiigKKKKAooooCiiigKW3Sn0oJpn+Htwsl6Rk54rCDyLeLHmE8OJ4YDWDpI2sGl2TzcDK3ycKnvkIOCfJQCx9mO+sl3l08ztJIxeR2LMxPEk8STQe+savNdymW4laWQ82Y93gByUceQwBV+6NeieTUlFxcM0NofVwB1kn6OeCr9Ig+QPOqNs1p4ubu2gb1ZZo4z7GcA/Ya2bbwLGqoihUUBVUDACgYAA7gBQVjSejjTLZQEsomP5Uq9YSfHL5x7sVLts3ZkYNnbkeHUx/wDhqUooKdrHRfpdyMG0SM9zQ/Jke5eyfeDSk236FLi1VpbNjcxDiUI+VUeQHCT3YPka0ZRQYjtbqSFt6N3jccMqxVh7xxr01DUprghp5pJWHAGR2Yj3sTT96YujJbpHvLNMXSjekjUf5w7yAP8AUH/V7cVnegdv3M/r336MP75KuOqdDGmzsz/Lo7ksSkg5kkk4ZWHfVO+5n9e+/Rh/fJT2oM87cdCclrE89nKZ0QbzRsoEgUcypHB8DjjAPhnlSircdYw2ptlivbqNBhEnlRR4AOwA+AoIuiiig9rO2eWRI413pHYIqjvZjgD3k08tG6AY9wG6u3Mh5rCqhV8t5gS3twPZSx6LIw2rWQI4daD7wCR9oFa5oFDddAVoQerurhT3FurYfAKufjS3256K7vTFMuRPbDnIgIK/poeKjzBI8SMitTV8TRK6lWAZWBVgRkEHgQR3gigw/Vi0fbnULQjqbyYAfis2+v1Xyv2UdIOz33uv57cZ6tW3oyf+W3FePfgHdJ8QartA8NlOng5VL+AY5ddD3ebRk8fElT7FNOfStUhuolmgkWSJuTKcj2eRHeDxFYoq3dHG28ulXIYFmtnIE0eeBH5QHLfHMHv5cjQa1orzt51kRXRgyMAykciCMgjyIr0oCiiigKKKqXSjtP8Ae7T5ZVbEz/JQ+O+wPa/ZGW9wHfQIvpt2o9O1Bo0bMFtmJPAvn5Rvew3fAhAe+qxsbtA+n3kNymSEbtqPxkPBl94zjPI4PdUJRQbds7pJY0kjYNG6h1YcipGQfeDXtSg+572q66B7GRsyQduLPMxE8R+yx+DAd1N+gKKKKAoooJoPxjjieVUm+6QkSRljh30BwH38b3njdPDNR22u1nW5ggPyXJ3H4/kPo+ff7OdLqz0+jiY4skfBz2v7WtFuDBPTrLi+6M1YyXsNuD2IYt7H03PH/pVPtpS0wenaIrrExPJkiZfZ1aj94NL6qx0Lv0HUPRrmCfGeqlSXA791g2Pfitm2N2k0aSxsGjdQ6sORUjINYjq9dHvSbc6ViPHXWucmJjgrnmY2/FyeJGCDx4AnNBqmiqtslt/Y6kAIZgsp5wyYWQewcm9qk1aaAooooCs29O+xws7oXUS4guSSwHJJebDyDesPPe7sVpKq50g7N/fKwmtxgSEBoyeQkU5HHBwDxUnHImgVn3M/r336MP75Ke1LLoc2DudKa5Nw0REojC9WzH1d/OcqPyhTNoCsa7afOF7+szfxGrZVY120+cL39Zm/iNQQ1FFFBbeij53s/wDd/pNa2rJPRR872f8Au/0mtbUBRRRQZ6+6RtAt5bSd7wFT+y5P9dKGm/8AdJXQN5bR96QFj+05H9FKCgKKKKDVvQzetNo9qWOSoeP3K7BR7lAFXaqn0VaS1rpVrG4w5QyMCMEGRi+CPEBgPdVsoCiiigKzH057U+mX5hQ5htcxjzk/1D8QF/Z86efSVtONNsJZgR1p+ThHjI3I+e6Mt+zWULWwmnEjxxvII1MkrAE7q97Me4eZoOSiiigl9ktefT7uG5jzmNssPykPBl94yPga2Jp94k8SSxtvRyKHU+KkZH2ViSn/APc8bVdZFJYSN2osyQ574ye0v7LHP7XlQOSiio/WdZitU3pWxn1VHrN7B/PlX2tZtO0Mb3rSOK07Q7ZplRSzMFUDJJOABSz2t2vNxmKHKw8ieRf+y+XM9/hUZtFtJLeNx7MQPZjB4e0/lGoWrXTaOKfiv1czr+1Zy748XKvr6/wKKKKnqV0/dH7PtmC9UZXHUSHw4lkPvy4z+iO+kfW1tY0uK7gkgmQPFIu6w/mPAg4IPcQDWV+kLYOfSZsMC9sx+SmA4Hv3W/JfHd34JFc09CVGiiig/VOOI51ftlel3ULLCvJ6TCPxJslgPKT1h794DwqgUUGntl+mTT7vCysbWU8xL6mfKQcMebbtMKKQMAykMp4gg5BHke+sP1N7O7WXlg2ba4eMcymcofahypPnjNBsiikrsj07o2E1CHcP/OiBK/tJxYe1S3sFODTdRiuY1lgkSSJuTIQQfh3jvHdQdVFFFAVjXbT5wvf1mb+I1bKrGu2nzhe/rM38RqCGooooLb0UfO9n/u/0mtbVjnYfV0s7+3uJQxjifeYKAWxgjgCQO/xp4ydPOnjlDdn9iID+LQNWvK7uUiRpJGCRoCzMxwABxJJ8KS+pfdAIOFvYsfOWQDH7Kg5+sKWm2HSFe6mN2eQLDz6qMFUz4kZJb9onHdQc/SDtH98b+a4GerJ3Ywe6NeC+wn1iPEmq5X0i5IHAZOOPL3+FNTZroTlue099bCPgcwN1p+zdUe3JoFTTg6KeieSaRLq+jKQKQyQuO1IRyLL+Kme48W8MHi0dkejOw04h44jLMP8AVlwzA/RGAqe0DPmauVAUUUUBRRVa6RNphptjLPkdZjciB75W9Xh3gcWI8FNAjunjaj0u+9HRsw2uU4cjKfXPuwE8iG8aZ/Qtskttpu9KgMl2N+QEf6ZBCIfLdJOPpmkZ0d7OtqeoxRNlkz1s5JOerU5bJznLEhc+LA1rlRgYHACgx9t7s22m30tuc7gO9GT+NG3FT5nuPmDVerR3T/sr6TaLdxrmW29fHMwnn9U9ryBes40BUpszrcljdRXMXrRsGxn1l5Mp8mXI99RdFBqvVOkOIxqbT5QuoYMQQqgjPLmWHh3H2YqhXl28zl5HLOeZP/vgPIVSNgdTyrQMeK9pPZ3j48feauFXWkpSKRarkO1Muac00yTyjpHlsKKKKlqwUUUUD8rwvrOOeNo5UWSNhhlYAgjzBr3ormnoRF7b9BpG9LprZHP0eRuPsRzz7uD/AFqTep6bNbSGOeJ4pBzV1IPt48x5jga2xUfrWiW94nV3MKSp3B1Bx5qeanzBBoMWUU+9qOgeN8vYzmM/8qXLL7A47Sj2hvbSj2l2MvdPJ9Jt3VM4Eg7UZ8O2uQM+BwfKggKKKKAqf2P2vudMl6y3fsn142yUcfSHj4MOI+NQFFBsLYja6HVLcTQ9lgd2SMkb0beBxzB5hu8eByBYayN0a7Vtpl7HLk9SxEcy9xjJ4nHivrD2Y7zWuFOeI5UH7WNdtPnC9/WZv4jVsqsa7afOF7+szfxGoIaiiigsXR7p0dzqNtDMm/E77rLkjIwe8EEe41ol+iLSD/8AR49k1x/5lIHoo+d7P/d/pNa2oFpf9CGmSDsdfEfoSZ/74bhVB2q6DLmBS9pKLlRx6sjckx5cSr4Hmp8Aa0TRQYfmiZGKspVlJVlIIII4EEHkQe6vq3uHjYMjsjDkykgj2Ecaf3T1sSssJ1CFMTRYE2B68fLePiycOP5Oc+qKz5QX3Zzpd1K0IDTekRj8WbtHHk/B8+0keVOvYbpSs9SIj4wXJ/0nIwx+g/J/YcNz4Vlev1TjiOBoNxUUoehPpGa7/wAFdvvXCrmGRj2pVA4q3i6gZzzYZzxBJb1AVm3p82p9KvRao3yNtwODwaU+sf2RhePI7/jTx292jGnWM1wSN8LuxA98jcFGO8Z4nyBrLmyGhyanfxQbzEyvvSv3hPWdsnPaxnGeZIHfQPLoC2Y9GsjdOMS3JyM90S53frHLeY3fCmlUVfarbWSKrMqBVCrGvPdAwAFHdgY8KpWtbeyyZWBeqX8o4Ln+S/b7a34tPkydI5eqHqddhweKefpHX++6769qNvFGy3DLuOpUoeJdSMEbvMg8vCsgbQaeLe4kjXe3Ax6stjJQnsk44ZxjOO/NNmWVnJZmLMeZJJJ9pPOqpt3pm/EJlHaj4N5of7H95qVl0UUxzMTvKt0/bE5dRFZjas8vioFFFFVy+dGn3bQyLIvNTn2+I944U2rS4WRFdfVYAik7V12B1PIaBjy7Sf1D+fxqdocvDbgnzUvbOl48fex1r8v4+q5UUUVbuXFFFFB7J0u3ceqm2lMXoq3bQsdzDBOsKZznuGD7qe1Y12z+cLz9Zm/iNWn+jDaP74adDKWzKo6qXlnrFABJ/SGG/armnoS10UUUBXy6AgggEHgQeRr6ooF5tZ0P2F4C0SeizH8aIDcz9KP1cfo7p86Ru23R3eaWS0qB4M4E0eSvPgG70PLgeGeRNa1ryurdJUZJFDowKsrAEMDwIIPMUGIaKtnSfssNMv3hT/JYCWLJyQjZ4H2MGXPfgGqnQFbA6ObwzaZZu3FjAiknvKjdz78Vj+tfdGtqYtLslbn1Ktx7t4b2PtoLLWNdtPnC9/WZv4jVsqsa7afOF7+szfxGoIaiiigtvRR872f+7/Sa1tWSeij53s/93+k1ragKKKKDm1GzWeKSJxlJEaNh5MCD9hrFEsZVirDDAkEeYrcFYp1pgbiYjkZXI+saDiooooO3RNSe1uIp4/XidZBxxnBzg+R5HyJracUoZQw5EAj2HjWH6dG0G1E6WuZZSVRAqoOCk4AAIHPj45763YcM5N532iETVauMHDG2825RCM6fdrBdXS2sTgw2/FiDkNKefkd0cPIlxXB0ZiS2jknRtx5R1YYY3ggPHB5rlgOX5Iqh2kDXEqrnLyNxPt5k/aabNtAI0VFGFUBR7BUjRYYtabT0hA7X1dsWOMdZ2mfk9nYkkkkk8STzNfNFFW7lxXzJGGBVhlSCCPEHmK+qKBS6xYG3meM9x4HxU8j8P51xVftvNM34xMo7UfBvND/Y/vNUGqHUYu7vMeTttDqftGGL+fSfcV72V00UiyL6ynI/t7DyrworTE7TvCXMRaNpOGyulljWRfVYZH9vaDwr2ql7A6nxaBj9JP6h/P41dKv8GXvKRZw+s086fNNP09hRRRW1GLHbP5wvP1mb+I1WXof23+9l1uyn/Cz4WT6Dfiye7JB8ieeBVa2z+cLz9Zm/iNUNXNPQm4UcMAQQQRkEciPEV9Vm3ow6WHsAttdBpLTkrDi8Q8vyk+jzHd4VoTR9Xgu4xLbypLGfxlP2Ec1PkcGg7qKKKAooqF2t2ng023aedsAcEQetI3cqjvPnyHM0CS+6QuFN7boPXWDLexnbA+wn30o6k9pNbkvrmW5lPbkbOO5RyVR5KoA91eeh6PNeTLBbxl5X5Adw7yTyAHeTQS3R5su2pX0UAB6sHfmP5MYPHj3E8FHmRWvUUAAAYA4AeVVXo62Ji0m26tcPO+Gmkx6zdwHgi5OB5k99WsmgKxrtp84Xv6zN/Eatb65tBb2cTTTzKiKM8xknwUc2Y+ArHer3xuJ5piMGWR5CPDeYtj7aDjooooLb0UfO9n/u/wBJrW1Yx2U1QWl5b3BBKxSo7AcyoI3gPPGa0bL0lBgDFACpGQxfgR44A/nW3Hhvk8MI+o1WLBETknbcwa/CaVV3tzdvyZI/0EH9War+p6w7AtPOxX6bnHwJx8KlV0F+tpiFbftvF0x1mZNDa7bG3s7aaTrkMiI26oOSXx2VOM4y2BxrIVWPazaEXBEceeqU5zy3j447gKrlRMtaVttWd1npr5L04skbTPl9fzFFFT2ibLyzkMwMcXiRxI+iP5nh7a+Upa87VhlmzUw14rztD82R0ozzBiPk4yGY+J7l95+zNdm3ep78ghU9mPi3m5/sP3mrDql7Fp8G5GAGx2F7yfyj4+33Ut3csSScknJJ7zUrNthx91HWeqt0u+qz/aLRtWOVfr/f2W/o/wBPyzzEcuwvtPM/DA95q7VC7HBfRI9059bPt3j/AOn2VNVY6akVxRt7qHtHLOTU3mfKdv0FFFFb0IUUUUHzLGGBVhlSCCPEHnSm1exMEzxn8U8D4jmD8KbdUPpCVeujI9Ypx9mTj+fwqDrqROPi9Fx2LmmuacflMfJVKKKKqHVPW1uGjdXU4ZSCPd/Km1p14s8ayLyYZ9h7x7jSgqy7Ga0IX6pziNzwPcrePsPL4VM0ebgtwz0lU9raTvsfHXxV+RhUUUVcuTLjaSzefVbmKNd6SS7lRR4sZWAHxprQ/c/J1Q3r5hN3kRAoD4AFgT7cj2CmzFs5aLL1y2lus28W6wQxh94823t3OTk8c1KVzT0JmrXuhHUIMmAx3Kd2626/vV8D4MaqItdR0t+s3Lm1YY7W7IgPHkTyYZ7uINbDooM0aV036lEAJOpnHeXjwx96FR9lTQ+6Anx/8lFnx6x8fDH86d11otvL/mW8L5/LjQ/vFcY2QsAc+gWmfH0eH/w0CI1Ppz1GQERJBDnkVQsw97sVP1ap81rqWqSdaY7m6c/j7jsAPAEDdUeQwK1ra6RBFjq4IkxwG7Gg/cK7aDKmndF1++DLBLGvh1bFvsGB8av2z2zN1ZIVtoJ497G8wDB2x4ngcc+HKnbRUjHnrTpWPig59HfNP4skxHpHIpG0/UW5rcn2s/8AM0q7rY7WCzf4a7bicE757/bWr6KZdROTbltt6Pum0VcG/Obb+rIsmwWqsctY3JPiVJr5/B7qf5hP9Q1rwmvnfGM5GKjpsRsyL+D3U/zCf6ho/B7qf5hP9Q1rsGv2gyH+D3U/zCf6hrsstktZh4R2t0o8Apx8DwrWFFfYmY5wxtSto2tG8MrvoGunnbXXuTH7hXJJ0f6vKctZzsfFzx+01rOivs3tbrO7GmHHTwViPgyjD0Vao3O0Zf0iv8iak7TogvOHWo48Qi5+04/dWm6Kyrasf47scmO9ul9vaI/fchNO6OHgwVs3Zh+M4yf7D3Co7aTRtXWTdt7SXc3Qd4R5Oe/icitGUVutqrcPDWNvZDp2bjjJ3mSZv782Rp9hNVdiz2VyzHmSpJr4/B7qf5hP9Q1ryioqxiIiNoZNsNj9YgOYrO5XPPCHB9oPA1Lx2GuAcbGRvMw/2xWm6K2Vy3ryrLTk02HJO96xM+xLxbN3ZUE20mcDPDvr6/4Zu/zeT4U5qKl/eF/SFZ9x4f8Aaf8An0Jn/hm7/N5PhUZtBoeoxxqYLSR3LYI3CeGDx4HxxT5orG2uyTG22zLH2LgpaLTMz+UswS6ZrrcrOZfZCP5g1DXOw2rSMWeyuWY8yUNa4oqLbJe3indZ48GLH4KxHtDIf4PdT/MJ/qGj8Hup/mE/1DWvKKwbWQ/we6n+YT/UNH4PdT/MJ/qGteUUGV9P2f1uEBVtLgqOStHke7PED2V3+ha3/wBnv/8Aqb+9aZorbXPkrG0WlGvo8F53tSN/Ylds9pr3RNXWSWaWbTpgzrGSDgH1kXPejEEfRKjPOu3YjV7ybrNW1K7a20/JMUOcI3cDjGSo5ADi7ceXrfP3QNtNcCxt4Y3fekdmKqxCnsquSAcDtN8K/envRp3t7PqIXktYGbrY0B4cFCEhRkAKHG93Z861JK16N0paZdTLDHcYkc7qb6OoYnkASMZPcDjJ4c6mZtqrVL1LEy/4txvKm6/LdLetjdHBSeJpKyxDXr2x+9+nG2toMdZNuKo3QykjKjB3d07ozkljwHGu/aLVzpm0c17dW87QMgSFkXIJMSKN0sQDycEA8yaBs6ftZaz3M1rHKWngBMq7j4UAgHtEbpOSOAPj4VEWfSlpkzIsdzvPJIsSII5d4sxAHArwGSOJ4VRNg7G5jttZ1KSB45LlZGhQq2+WPWMcLjJG8yAHHHBqb6Edj4Y7BZ57VTcvKzhpYxvoEbC7u8MpgrvDHec+FA06z7re1lxqOqXFs2qHTbeFnSMhmUMUbd7TKV4txbtNgchmn7dTbiM+6zbqlt1RlmwM4Ud5PICs27X63BqgaNdGli1ctxMYbOMgksgALMVwO0vDOc91A57TWF0jToH1O961mIUzBWcMzBmCrurllCg9o88Z4ZArxg6V9KeXqhdgHGd9lcJyzjeIxn+fDnS5222cuY9N0fTikjSF2aUqCwjLMMKSMjs9ay5zjs1L63oKz7TWiLbYtYIlDYjPV5RHdRnG6cEoPcBQX/Zbbyx1GR4rWYtIg3iCjrlcgbw3gMjJHnxFcWo9KWmQTmB7rtqd1iqOyq3gWAx7cZx38qpGxGjzPqetTxxGJik0UB3Cilnc7rDIAPGNST5+dUnZy+FtYX1i+lSS3z5Bcw5MSlQoLcCybjZZcDBJHEc6BxbT7ZW11ot9cWspeMRvAWKuuHcKuO0Af9RfjSz1gm22UtUxhrm4y36O9IwPnwRPjXVdadNBsrHEsEnW3Fxl0CNvAB2ILDGQMRJx8xXft/okrx6FYiN2RVRZsISoJ6pMscHd/wBTv76BvbM2Po9nbQ/8uGND7VUA/bSs6WtpblNUtrSC99EiaNTJJvAKpZ2BZskDgqg8xnNOas87cKH1+aa5sri5tEAQJHG+GxEBzGOAcluB7qC4dCuuXtzLepPcNc20TBI5ivBm3m4qcZIK4bBzjK8s8bppW29lcw3E8MxaK2BaVurkAUAEnGV7XBSeznu8aWvQ5oN3FLf3K28ltbSRusEEm9xcneTG9hjuKN3fI473kap2zmvPaabeaZ6Hcm/uHOFEZ4IVRSCvr54Nw3e8UD/tdsbOSza9E4FouQZGV14g4wARvE54AAcTwFc+yu3dnqTulq7syLvNmN1GM49YjGT4HiePgaXO0enQ2Og2dlfR3I3mMjvAobqnJZu2ThG4yBd3PHBIPZFenRneahHY6g8vXPaxQEWnWx4d91X3Qo4ndxujGWAJwCcGgmuj+9tY/vjqA1KW5hZ999+KVViAywADZLsAQOyBwAGONSb9L+kgoPSid7vEUvZ447XZ4cvhxpdabpk1vstcKIpOuubgdgI2/uhkBGMZxiNvjRtxs+yaPpNrDbMZpMSuVjOQxQb2+QMrxkHP8nyoHLtJtXaafGslzOqK/qDizPy9VVySOI48hkZ514bK7bWepF1tpd50GWRlZWA5ZwRxGeGRy4Z50qulzT3h1S1nm9JSwjhVFmtxlomXexgngrbxQ8eJHLiKlujyySOW51QJqUm7Cy71wql5x2SNxVG8xwijJOOXHgcBb7rpP02O49G69nm3xHiOORxvk43QVB3jnh2c137Vbb2WmlVupt13GVRVZmI5ZwBwGc8TjODjkaSGwvXLqEKaSbwW7SqbqOaNNyMK3aDMCVOFzxIVuWOJAEh0rXyvqTSWwvotSi3Y4d2I7koX1ihyHAwzDgGVhjubNA89C1eK8gSeEsYnGVLKyk4OOTAHHDnyNUrpx2hmsrBGt5GjleZU3lOCF3WY/uA99WrY0XPoNv6Zj0ncHWcAMHuBA4BsYzjvzS56d7KW6n062jjdkZ2LlVYhd5kUEkcBw3udBXo9odTsdQsYW1H0r0jqjJFwO7vsAUbngjuYEHvxjm2tqNvrHTnEdxPiUjO4qszAeJwOz78ZpX9Hmk/enW5rea1Z42YpBcmMnq85KEPjA30bcbHJuHLNQ+sQvaaveyXj38DyyN6PJagZlVmyqBjzG7uAAHgQQeVA9tF2ptLu3a6hnUwJnfY5Xc3Rk7wbBXA48e7jyqL0DpHsL64Fvbyu8hBI+SkCkAZJyV4DzOO4d9USz0uCx0W6aWDUOqu3AZGCGZR3yEKMIOZ7eM4APrVz9CvpfpLpA87aSkbdW08YUbzYIC8Wwd7JIU4I4kAkCgYW0PSVp1jKYZrj5UesqKzbvkxAwD5Zz5VIwbX2b2bXqThrVPWcBsrggYK43g3EcMZ4jxpCbL6h962u4L7S5Li+nysZdN4v628O0CSpPa3kzve4Gp2y2PvbbZu6RoX66eVJepAJdYwycSo4huzkrzA594ANe426sY7OO9eYi1kbcR+rkyWywxu7u9+I3d3V+6xtxZWggM8/Vi4UNFlH4qccT2ex6w9bH2UkLvUJNXstP0u0tZw0DKJ3Zewrhd0nIJwvacneweQ41b9tdEN7tDYwNCzWkUShsodzs9Y+C2MYICDGfLvoL/a7d2EltLdrcAW0TmNpGVwC4AOFBG8xwwwAOPdRsztzZagJmt5SVgAMhdWQKp3sNlgBjst7MUvOnTQTHHZtBa5sopHeeOFd1cncwzBBwyqsu/3e8V363cjVNDun02xeHPVxhBGiPLGhRiFCesgDMAAePaAHHBCwJ0taUZRF6Vzbd3zHII85x6xGAPpHh35xxq8VmjQdOhvYoLEHVZGUjrIQIxDBJxy3ayFGSxycHn3nFaTgj3FVRyUAfAYoP/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927225"/>
            <a:ext cx="7915275" cy="40290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0413" y="5825067"/>
            <a:ext cx="2033587" cy="103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Issues  (1 of 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458200" cy="4530725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Environmental Protection</a:t>
            </a:r>
          </a:p>
          <a:p>
            <a:pPr lvl="1"/>
            <a:r>
              <a:rPr lang="en-US" sz="2000" b="1" i="1" dirty="0" smtClean="0"/>
              <a:t>Conservation</a:t>
            </a:r>
            <a:r>
              <a:rPr lang="en-US" sz="2000" dirty="0" smtClean="0"/>
              <a:t> – preserving our scare natural resources</a:t>
            </a:r>
          </a:p>
          <a:p>
            <a:pPr lvl="4"/>
            <a:endParaRPr lang="en-US" sz="1400" dirty="0" smtClean="0"/>
          </a:p>
          <a:p>
            <a:pPr lvl="1"/>
            <a:r>
              <a:rPr lang="en-US" sz="2000" dirty="0" smtClean="0"/>
              <a:t>Lumber companies who consume trees have restoration programs to plant new trees. </a:t>
            </a:r>
          </a:p>
          <a:p>
            <a:pPr lvl="6"/>
            <a:endParaRPr lang="en-US" sz="1600" dirty="0" smtClean="0"/>
          </a:p>
          <a:p>
            <a:pPr lvl="1"/>
            <a:r>
              <a:rPr lang="en-US" sz="2000" b="1" i="1" dirty="0" smtClean="0"/>
              <a:t>Non-renewable resources</a:t>
            </a:r>
            <a:r>
              <a:rPr lang="en-US" sz="2000" dirty="0" smtClean="0"/>
              <a:t>: cannot be replaced</a:t>
            </a:r>
            <a:br>
              <a:rPr lang="en-US" sz="2000" dirty="0" smtClean="0"/>
            </a:br>
            <a:r>
              <a:rPr lang="en-US" sz="1800" dirty="0" smtClean="0"/>
              <a:t>Examples: gas, oil, mined minerals</a:t>
            </a:r>
            <a:endParaRPr lang="en-US" sz="2000" dirty="0" smtClean="0"/>
          </a:p>
          <a:p>
            <a:pPr lvl="5"/>
            <a:endParaRPr lang="en-US" sz="1600" dirty="0" smtClean="0"/>
          </a:p>
          <a:p>
            <a:pPr lvl="5"/>
            <a:endParaRPr lang="en-US" sz="1600" dirty="0" smtClean="0"/>
          </a:p>
          <a:p>
            <a:pPr lvl="1"/>
            <a:r>
              <a:rPr lang="en-US" sz="2000" b="1" i="1" dirty="0" smtClean="0"/>
              <a:t>Pollution</a:t>
            </a:r>
            <a:r>
              <a:rPr lang="en-US" sz="2000" dirty="0" smtClean="0"/>
              <a:t>: environment contaminated with </a:t>
            </a:r>
            <a:br>
              <a:rPr lang="en-US" sz="2000" dirty="0" smtClean="0"/>
            </a:br>
            <a:r>
              <a:rPr lang="en-US" sz="2000" dirty="0" smtClean="0"/>
              <a:t>by-products of human activity</a:t>
            </a:r>
          </a:p>
          <a:p>
            <a:pPr lvl="4"/>
            <a:endParaRPr lang="en-US" sz="1600" dirty="0" smtClean="0"/>
          </a:p>
          <a:p>
            <a:pPr lvl="1"/>
            <a:r>
              <a:rPr lang="en-US" sz="2000" dirty="0" smtClean="0"/>
              <a:t>Federal Gov. set measurable standards </a:t>
            </a:r>
            <a:br>
              <a:rPr lang="en-US" sz="2000" dirty="0" smtClean="0"/>
            </a:br>
            <a:r>
              <a:rPr lang="en-US" sz="2000" dirty="0" smtClean="0"/>
              <a:t>for water and air quality  (enforced by EPA)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17410" name="Picture 2" descr="http://www.doors.org/am/Images/Industry%20Focus/epa_logo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724398"/>
            <a:ext cx="2133600" cy="213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Producing Goods &amp; Services </a:t>
            </a:r>
          </a:p>
          <a:p>
            <a:pPr lvl="1">
              <a:spcAft>
                <a:spcPts val="1200"/>
              </a:spcAft>
            </a:pPr>
            <a:r>
              <a:rPr lang="en-US" sz="2200" dirty="0" smtClean="0"/>
              <a:t>All levels of Gov. buy and use a wide range of items.</a:t>
            </a:r>
          </a:p>
          <a:p>
            <a:pPr lvl="1">
              <a:spcAft>
                <a:spcPts val="1200"/>
              </a:spcAft>
            </a:pPr>
            <a:r>
              <a:rPr lang="en-US" sz="2200" dirty="0" smtClean="0"/>
              <a:t>Total Federal, State &amp; Local  Gov purchases account for about 20% of Goods/Services produced in U.S. 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Hiring Workers</a:t>
            </a:r>
          </a:p>
          <a:p>
            <a:pPr lvl="1">
              <a:spcAft>
                <a:spcPts val="1200"/>
              </a:spcAft>
            </a:pPr>
            <a:r>
              <a:rPr lang="en-US" sz="2200" dirty="0" smtClean="0"/>
              <a:t>Single largest employer in our economy</a:t>
            </a:r>
          </a:p>
          <a:p>
            <a:pPr lvl="1">
              <a:spcAft>
                <a:spcPts val="1200"/>
              </a:spcAft>
            </a:pPr>
            <a:r>
              <a:rPr lang="en-US" sz="2200" dirty="0" smtClean="0"/>
              <a:t>About 1 of 9 workers are public workers</a:t>
            </a:r>
          </a:p>
          <a:p>
            <a:pPr lvl="1">
              <a:spcAft>
                <a:spcPts val="1200"/>
              </a:spcAft>
            </a:pPr>
            <a:r>
              <a:rPr lang="en-US" sz="2200" b="1" i="1" dirty="0" smtClean="0"/>
              <a:t>Examples</a:t>
            </a:r>
            <a:r>
              <a:rPr lang="en-US" sz="2200" dirty="0" smtClean="0"/>
              <a:t>: police, fire, sanitation, administrative assistants, lawyers, teachers, data analysts, etc. </a:t>
            </a:r>
            <a:r>
              <a:rPr lang="en-US" dirty="0" smtClean="0"/>
              <a:t>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Raises Money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30725"/>
          </a:xfrm>
        </p:spPr>
        <p:txBody>
          <a:bodyPr/>
          <a:lstStyle/>
          <a:p>
            <a:r>
              <a:rPr lang="en-US" dirty="0" smtClean="0"/>
              <a:t>Must raise money to fund </a:t>
            </a:r>
            <a:br>
              <a:rPr lang="en-US" dirty="0" smtClean="0"/>
            </a:br>
            <a:r>
              <a:rPr lang="en-US" dirty="0" smtClean="0"/>
              <a:t>operations and pay wages</a:t>
            </a:r>
            <a:br>
              <a:rPr lang="en-US" dirty="0" smtClean="0"/>
            </a:br>
            <a:endParaRPr lang="en-US" sz="2000" dirty="0" smtClean="0"/>
          </a:p>
          <a:p>
            <a:r>
              <a:rPr lang="en-US" dirty="0" smtClean="0"/>
              <a:t>Government Income = Revenue</a:t>
            </a:r>
            <a:br>
              <a:rPr lang="en-US" dirty="0" smtClean="0"/>
            </a:br>
            <a:endParaRPr lang="en-US" sz="2000" dirty="0" smtClean="0"/>
          </a:p>
          <a:p>
            <a:r>
              <a:rPr lang="en-US" dirty="0" smtClean="0"/>
              <a:t>Obtain Revenue </a:t>
            </a:r>
          </a:p>
          <a:p>
            <a:pPr lvl="1"/>
            <a:r>
              <a:rPr lang="en-US" dirty="0" smtClean="0"/>
              <a:t>Taxes</a:t>
            </a:r>
          </a:p>
          <a:p>
            <a:pPr lvl="1"/>
            <a:r>
              <a:rPr lang="en-US" dirty="0" smtClean="0"/>
              <a:t>Borrowing</a:t>
            </a:r>
          </a:p>
          <a:p>
            <a:pPr lvl="1"/>
            <a:r>
              <a:rPr lang="en-US" dirty="0" smtClean="0"/>
              <a:t>Fines:  traffic &amp; law violations</a:t>
            </a:r>
          </a:p>
          <a:p>
            <a:pPr lvl="1"/>
            <a:r>
              <a:rPr lang="en-US" dirty="0" smtClean="0"/>
              <a:t>Fees &amp; Licenses: real estate license, </a:t>
            </a:r>
            <a:br>
              <a:rPr lang="en-US" dirty="0" smtClean="0"/>
            </a:br>
            <a:r>
              <a:rPr lang="en-US" dirty="0" smtClean="0"/>
              <a:t>driver’s licenses, fishing licenses</a:t>
            </a:r>
            <a:endParaRPr lang="en-US" dirty="0"/>
          </a:p>
        </p:txBody>
      </p:sp>
      <p:pic>
        <p:nvPicPr>
          <p:cNvPr id="1026" name="Picture 2" descr="http://www.ohiovalleyoutdoors.com/photos/news/md/50011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285" y="3352800"/>
            <a:ext cx="1840057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00600"/>
            <a:ext cx="1821543" cy="193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://m.sccourts.org/summaryCourtBenchBook/images/TIDCH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13907"/>
            <a:ext cx="1958709" cy="3186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Raises Money $$$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839200" cy="4953000"/>
          </a:xfrm>
        </p:spPr>
        <p:txBody>
          <a:bodyPr/>
          <a:lstStyle/>
          <a:p>
            <a:r>
              <a:rPr lang="en-US" b="1" dirty="0" smtClean="0"/>
              <a:t>TAXES</a:t>
            </a:r>
            <a:r>
              <a:rPr lang="en-US" dirty="0" smtClean="0"/>
              <a:t> are levied on:</a:t>
            </a:r>
          </a:p>
          <a:p>
            <a:pPr lvl="1"/>
            <a:r>
              <a:rPr lang="en-US" u="sng" dirty="0" smtClean="0"/>
              <a:t>Earnings</a:t>
            </a:r>
          </a:p>
          <a:p>
            <a:pPr lvl="2"/>
            <a:r>
              <a:rPr lang="en-US" sz="1900" dirty="0" smtClean="0"/>
              <a:t>Income Tax:  individual income  levels</a:t>
            </a:r>
          </a:p>
          <a:p>
            <a:pPr lvl="3"/>
            <a:r>
              <a:rPr lang="en-US" dirty="0" smtClean="0"/>
              <a:t>Largest source of revenue for Fed. Gov.</a:t>
            </a:r>
          </a:p>
          <a:p>
            <a:pPr lvl="2"/>
            <a:r>
              <a:rPr lang="en-US" sz="1900" dirty="0" smtClean="0"/>
              <a:t>Corporate Tax – based on business’s profits</a:t>
            </a:r>
          </a:p>
          <a:p>
            <a:pPr lvl="2"/>
            <a:endParaRPr lang="en-US" dirty="0" smtClean="0"/>
          </a:p>
          <a:p>
            <a:pPr lvl="1"/>
            <a:r>
              <a:rPr lang="en-US" u="sng" dirty="0" smtClean="0"/>
              <a:t>Value of Property</a:t>
            </a:r>
          </a:p>
          <a:p>
            <a:pPr lvl="2"/>
            <a:r>
              <a:rPr lang="en-US" sz="1900" dirty="0" smtClean="0"/>
              <a:t>Based on value of the land and building </a:t>
            </a:r>
          </a:p>
          <a:p>
            <a:pPr lvl="2"/>
            <a:r>
              <a:rPr lang="en-US" sz="1900" dirty="0" smtClean="0"/>
              <a:t>Most used to pay for schools and other local services</a:t>
            </a:r>
          </a:p>
          <a:p>
            <a:pPr lvl="2"/>
            <a:endParaRPr lang="en-US" dirty="0" smtClean="0"/>
          </a:p>
          <a:p>
            <a:pPr lvl="1"/>
            <a:r>
              <a:rPr lang="en-US" u="sng" dirty="0" smtClean="0"/>
              <a:t>Sale of Goods/Services</a:t>
            </a:r>
          </a:p>
          <a:p>
            <a:pPr lvl="2"/>
            <a:r>
              <a:rPr lang="en-US" sz="1900" dirty="0" smtClean="0"/>
              <a:t>Sales Tax – State or Local – collected by seller – pd to state </a:t>
            </a:r>
            <a:endParaRPr lang="en-US" sz="1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 Raises Money $$$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800600"/>
          </a:xfrm>
        </p:spPr>
        <p:txBody>
          <a:bodyPr/>
          <a:lstStyle/>
          <a:p>
            <a:r>
              <a:rPr lang="en-US" b="1" dirty="0" smtClean="0"/>
              <a:t>BORROWING</a:t>
            </a:r>
          </a:p>
          <a:p>
            <a:pPr lvl="4"/>
            <a:endParaRPr lang="en-US" sz="1000" dirty="0" smtClean="0"/>
          </a:p>
          <a:p>
            <a:pPr lvl="1"/>
            <a:r>
              <a:rPr lang="en-US" dirty="0" smtClean="0"/>
              <a:t>Selling Government Bonds</a:t>
            </a:r>
          </a:p>
          <a:p>
            <a:pPr lvl="1"/>
            <a:r>
              <a:rPr lang="en-US" dirty="0" smtClean="0"/>
              <a:t>When you buy a government bond you are helping to finance the services provided by Gov.</a:t>
            </a:r>
          </a:p>
          <a:p>
            <a:pPr lvl="1"/>
            <a:r>
              <a:rPr lang="en-US" dirty="0" smtClean="0"/>
              <a:t>Banks, Insurance Co. and other financial institutions buy in large quantity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Gov. become a debtor and must pay interest </a:t>
            </a:r>
          </a:p>
          <a:p>
            <a:pPr lvl="1"/>
            <a:r>
              <a:rPr lang="en-US" dirty="0" smtClean="0"/>
              <a:t>Bonds backed by “Full Faith and Credit” </a:t>
            </a:r>
          </a:p>
          <a:p>
            <a:pPr lvl="2"/>
            <a:r>
              <a:rPr lang="en-US" dirty="0" smtClean="0"/>
              <a:t>Considered least risky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Issues (2 of 4)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10600" cy="4530725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Workplace Diversity</a:t>
            </a:r>
          </a:p>
          <a:p>
            <a:pPr lvl="1"/>
            <a:r>
              <a:rPr lang="en-US" sz="2000" dirty="0" smtClean="0"/>
              <a:t>Women, ethnic groups, physically challenged, and elderly</a:t>
            </a:r>
          </a:p>
          <a:p>
            <a:pPr lvl="4"/>
            <a:endParaRPr lang="en-US" sz="1600" dirty="0" smtClean="0"/>
          </a:p>
          <a:p>
            <a:pPr lvl="1"/>
            <a:r>
              <a:rPr lang="en-US" sz="2000" dirty="0" smtClean="0"/>
              <a:t>Work force should </a:t>
            </a:r>
            <a:r>
              <a:rPr lang="en-US" sz="2000" b="1" dirty="0" smtClean="0"/>
              <a:t>match</a:t>
            </a:r>
            <a:r>
              <a:rPr lang="en-US" sz="2000" dirty="0" smtClean="0"/>
              <a:t> the diversity of the </a:t>
            </a:r>
            <a:r>
              <a:rPr lang="en-US" sz="2000" b="1" dirty="0" smtClean="0"/>
              <a:t>community</a:t>
            </a:r>
            <a:r>
              <a:rPr lang="en-US" sz="2000" dirty="0" smtClean="0"/>
              <a:t>. </a:t>
            </a:r>
          </a:p>
          <a:p>
            <a:pPr lvl="4"/>
            <a:endParaRPr lang="en-US" sz="1600" dirty="0" smtClean="0"/>
          </a:p>
          <a:p>
            <a:pPr lvl="1"/>
            <a:r>
              <a:rPr lang="en-US" sz="2000" b="1" dirty="0" smtClean="0"/>
              <a:t>Equal access:</a:t>
            </a:r>
            <a:r>
              <a:rPr lang="en-US" sz="2000" dirty="0" smtClean="0"/>
              <a:t> education, training, jobs &amp; promotions. </a:t>
            </a:r>
          </a:p>
          <a:p>
            <a:pPr lvl="4"/>
            <a:endParaRPr lang="en-US" sz="1600" dirty="0" smtClean="0"/>
          </a:p>
          <a:p>
            <a:pPr lvl="1"/>
            <a:r>
              <a:rPr lang="en-US" sz="2000" i="1" dirty="0" smtClean="0"/>
              <a:t>Major challenge</a:t>
            </a:r>
            <a:r>
              <a:rPr lang="en-US" sz="2000" dirty="0" smtClean="0"/>
              <a:t>: learning how to manage multiple cultures. </a:t>
            </a:r>
          </a:p>
          <a:p>
            <a:pPr lvl="1"/>
            <a:endParaRPr lang="en-US" sz="2000" dirty="0" smtClean="0"/>
          </a:p>
          <a:p>
            <a:pPr lvl="1"/>
            <a:r>
              <a:rPr lang="en-US" sz="2000" b="1" u="sng" dirty="0" smtClean="0"/>
              <a:t>Laws Created</a:t>
            </a:r>
            <a:r>
              <a:rPr lang="en-US" sz="2000" dirty="0" smtClean="0"/>
              <a:t>:</a:t>
            </a:r>
          </a:p>
          <a:p>
            <a:pPr marL="1149350" lvl="3"/>
            <a:r>
              <a:rPr lang="en-US" i="1" dirty="0" smtClean="0"/>
              <a:t>Equal Employment Opportunity Act </a:t>
            </a:r>
          </a:p>
          <a:p>
            <a:pPr marL="1149350" lvl="3"/>
            <a:r>
              <a:rPr lang="en-US" i="1" dirty="0" smtClean="0"/>
              <a:t>Americans with Disabilities Act </a:t>
            </a:r>
          </a:p>
          <a:p>
            <a:pPr marL="1149350" lvl="3"/>
            <a:r>
              <a:rPr lang="en-US" i="1" dirty="0" smtClean="0"/>
              <a:t>Age Discrimination in Employment Act </a:t>
            </a:r>
          </a:p>
        </p:txBody>
      </p:sp>
      <p:sp>
        <p:nvSpPr>
          <p:cNvPr id="4" name="AutoShape 2" descr="https://encrypted-tbn0.gstatic.com/images?q=tbn:ANd9GcQrQZ12tCxh8Vx7zoYkIDd3KPxQrz9zBu2YRLvYnFwIdhNCWr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24" name="Picture 4" descr="http://www.clicksafety.com/images/product-images/shutterstock_76105678.jpg?sfvrsn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686" y="4797158"/>
            <a:ext cx="2605314" cy="206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</a:t>
            </a:r>
            <a:br>
              <a:rPr lang="en-US" dirty="0" smtClean="0"/>
            </a:br>
            <a:r>
              <a:rPr lang="en-US" dirty="0" smtClean="0"/>
              <a:t>Issues (3 of 4)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30725"/>
          </a:xfrm>
        </p:spPr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Safety on the Job</a:t>
            </a:r>
          </a:p>
          <a:p>
            <a:pPr lvl="1"/>
            <a:r>
              <a:rPr lang="en-US" dirty="0" smtClean="0"/>
              <a:t>Safe environment free from hazards</a:t>
            </a:r>
          </a:p>
          <a:p>
            <a:pPr lvl="5"/>
            <a:endParaRPr lang="en-US" dirty="0" smtClean="0"/>
          </a:p>
          <a:p>
            <a:pPr lvl="1"/>
            <a:r>
              <a:rPr lang="en-US" dirty="0" smtClean="0"/>
              <a:t>Should provide maximum protection  from fire and other hazards</a:t>
            </a:r>
          </a:p>
          <a:p>
            <a:pPr lvl="4"/>
            <a:endParaRPr lang="en-US" dirty="0" smtClean="0"/>
          </a:p>
          <a:p>
            <a:pPr lvl="1"/>
            <a:r>
              <a:rPr lang="en-US" dirty="0" smtClean="0"/>
              <a:t>Know how to AVOID the unexpected – Training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Federal and State Legislations</a:t>
            </a:r>
          </a:p>
          <a:p>
            <a:pPr lvl="2"/>
            <a:r>
              <a:rPr lang="en-US" b="1" dirty="0" smtClean="0"/>
              <a:t>OSHA</a:t>
            </a:r>
            <a:r>
              <a:rPr lang="en-US" dirty="0" smtClean="0"/>
              <a:t> – Occupational Safety and Health Administration</a:t>
            </a:r>
          </a:p>
        </p:txBody>
      </p:sp>
      <p:sp>
        <p:nvSpPr>
          <p:cNvPr id="4" name="AutoShape 2" descr="OSHA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OSHA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http://www.safetysupplywarehouse.com/v/vspfiles/assets/images/osha%20sign%20h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1989"/>
            <a:ext cx="3171825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791200"/>
            <a:ext cx="5119989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Issues (4 of 4)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F0"/>
                </a:solidFill>
              </a:rPr>
              <a:t>Employee Wellness</a:t>
            </a:r>
          </a:p>
          <a:p>
            <a:pPr lvl="1"/>
            <a:r>
              <a:rPr lang="en-US" dirty="0" smtClean="0"/>
              <a:t>Healthy workforce = productive workforce</a:t>
            </a:r>
          </a:p>
          <a:p>
            <a:pPr lvl="1"/>
            <a:r>
              <a:rPr lang="en-US" dirty="0" smtClean="0"/>
              <a:t>Good physical health = valuable assets</a:t>
            </a:r>
          </a:p>
          <a:p>
            <a:pPr lvl="4"/>
            <a:endParaRPr lang="en-US" dirty="0" smtClean="0"/>
          </a:p>
          <a:p>
            <a:pPr lvl="1"/>
            <a:r>
              <a:rPr lang="en-US" sz="2000" b="1" dirty="0" smtClean="0"/>
              <a:t>Health Programs </a:t>
            </a:r>
            <a:r>
              <a:rPr lang="en-US" sz="2000" dirty="0" smtClean="0"/>
              <a:t>(Outside of Company):</a:t>
            </a:r>
          </a:p>
          <a:p>
            <a:pPr lvl="2"/>
            <a:r>
              <a:rPr lang="en-US" sz="1800" dirty="0" smtClean="0"/>
              <a:t>Quit-Smoking Seminars</a:t>
            </a:r>
          </a:p>
          <a:p>
            <a:pPr lvl="2"/>
            <a:r>
              <a:rPr lang="en-US" sz="1800" dirty="0" smtClean="0"/>
              <a:t>Drug Counseling</a:t>
            </a:r>
          </a:p>
          <a:p>
            <a:pPr lvl="2"/>
            <a:r>
              <a:rPr lang="en-US" sz="1800" dirty="0" smtClean="0"/>
              <a:t>Weight-Loss Sessions</a:t>
            </a:r>
          </a:p>
          <a:p>
            <a:pPr lvl="2"/>
            <a:endParaRPr lang="en-US" sz="1800" dirty="0" smtClean="0"/>
          </a:p>
          <a:p>
            <a:pPr lvl="1"/>
            <a:r>
              <a:rPr lang="en-US" sz="2000" b="1" dirty="0" smtClean="0"/>
              <a:t>In-Company Seminars</a:t>
            </a:r>
          </a:p>
          <a:p>
            <a:pPr lvl="2"/>
            <a:r>
              <a:rPr lang="en-US" sz="1800" dirty="0" smtClean="0"/>
              <a:t>Balanced diets, exercise, healthy lifestyles</a:t>
            </a:r>
          </a:p>
          <a:p>
            <a:pPr lvl="2"/>
            <a:endParaRPr lang="en-US" sz="1800" dirty="0" smtClean="0"/>
          </a:p>
          <a:p>
            <a:pPr lvl="1"/>
            <a:r>
              <a:rPr lang="en-US" sz="2000" dirty="0" smtClean="0"/>
              <a:t>Sponsor Sports Teams &amp; Encourage Participation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Responsibility Issues (4 of 4)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Employee Wellness</a:t>
            </a:r>
          </a:p>
          <a:p>
            <a:pPr lvl="1"/>
            <a:r>
              <a:rPr lang="en-US" dirty="0" smtClean="0"/>
              <a:t>Comcast Healthy Workforce</a:t>
            </a:r>
            <a:endParaRPr lang="en-US" sz="2000" dirty="0"/>
          </a:p>
        </p:txBody>
      </p:sp>
      <p:pic>
        <p:nvPicPr>
          <p:cNvPr id="2050" name="Picture 2" descr="http://bestlife.ie/wp-content/uploads/2013/10/Men-in-Yo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9144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34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Social Responsibility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30725"/>
          </a:xfrm>
        </p:spPr>
        <p:txBody>
          <a:bodyPr/>
          <a:lstStyle/>
          <a:p>
            <a:r>
              <a:rPr lang="en-US" dirty="0" smtClean="0"/>
              <a:t>Actions by business may eliminate the need for government controls that regulate what a business can and cannot do. </a:t>
            </a:r>
          </a:p>
          <a:p>
            <a:pPr lvl="1"/>
            <a:endParaRPr lang="en-US" dirty="0" smtClean="0"/>
          </a:p>
          <a:p>
            <a:r>
              <a:rPr lang="en-US" sz="2400" b="1" dirty="0" smtClean="0"/>
              <a:t>Money Spent:</a:t>
            </a:r>
          </a:p>
          <a:p>
            <a:pPr lvl="1"/>
            <a:r>
              <a:rPr lang="en-US" sz="2000" dirty="0" smtClean="0"/>
              <a:t>New non-polluting or safer equipment</a:t>
            </a:r>
          </a:p>
          <a:p>
            <a:pPr lvl="1"/>
            <a:r>
              <a:rPr lang="en-US" sz="2000" dirty="0" smtClean="0"/>
              <a:t>Building renovations for hazard removal</a:t>
            </a:r>
          </a:p>
          <a:p>
            <a:pPr lvl="1"/>
            <a:r>
              <a:rPr lang="en-US" sz="2000" dirty="0" smtClean="0"/>
              <a:t>Wellness and rehabilitation programs</a:t>
            </a:r>
          </a:p>
          <a:p>
            <a:pPr lvl="1"/>
            <a:r>
              <a:rPr lang="en-US" sz="2000" dirty="0" smtClean="0"/>
              <a:t>Company sponsored social projects </a:t>
            </a:r>
          </a:p>
          <a:p>
            <a:pPr lvl="1"/>
            <a:endParaRPr lang="en-US" sz="2000" dirty="0" smtClean="0"/>
          </a:p>
          <a:p>
            <a:r>
              <a:rPr lang="en-US" dirty="0" smtClean="0"/>
              <a:t>While Remaining Profitable…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8027</TotalTime>
  <Words>1754</Words>
  <Application>Microsoft Office PowerPoint</Application>
  <PresentationFormat>On-screen Show (4:3)</PresentationFormat>
  <Paragraphs>367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Level</vt:lpstr>
      <vt:lpstr>Intro to Business </vt:lpstr>
      <vt:lpstr>GOALS</vt:lpstr>
      <vt:lpstr>Social Responsibility  of Businesses</vt:lpstr>
      <vt:lpstr>Social Responsibility Issues  (1 of 4)</vt:lpstr>
      <vt:lpstr>Social Responsibility Issues (2 of 4) </vt:lpstr>
      <vt:lpstr>Social Responsibility  Issues (3 of 4) </vt:lpstr>
      <vt:lpstr>Social Responsibility Issues (4 of 4) </vt:lpstr>
      <vt:lpstr>Social Responsibility Issues (4 of 4) </vt:lpstr>
      <vt:lpstr>Cost of Social Responsibility</vt:lpstr>
      <vt:lpstr>Code of Ethics     (pg 124)</vt:lpstr>
      <vt:lpstr>Page 91</vt:lpstr>
      <vt:lpstr>Social Responsibility Websites</vt:lpstr>
      <vt:lpstr>Intro to Business </vt:lpstr>
      <vt:lpstr>GOALS </vt:lpstr>
      <vt:lpstr>International Business</vt:lpstr>
      <vt:lpstr>PowerPoint Presentation</vt:lpstr>
      <vt:lpstr>International Business          (Page 133)</vt:lpstr>
      <vt:lpstr>International Currency</vt:lpstr>
      <vt:lpstr>The Euro </vt:lpstr>
      <vt:lpstr>Dollar Value Compared to Euro:</vt:lpstr>
      <vt:lpstr>Barriers to International Trade</vt:lpstr>
      <vt:lpstr>Measuring Trade  Between Nations</vt:lpstr>
      <vt:lpstr>Measuring Trade  Between Nations</vt:lpstr>
      <vt:lpstr>Global Business Organizations</vt:lpstr>
      <vt:lpstr>Global Business Organizations</vt:lpstr>
      <vt:lpstr>World Trade Organization</vt:lpstr>
      <vt:lpstr>PowerPoint Presentation</vt:lpstr>
      <vt:lpstr>Global Business Organizations</vt:lpstr>
      <vt:lpstr>Made in America </vt:lpstr>
      <vt:lpstr>Intro to Business </vt:lpstr>
      <vt:lpstr>GOALS</vt:lpstr>
      <vt:lpstr>Government Roles</vt:lpstr>
      <vt:lpstr>Our Government Levels</vt:lpstr>
      <vt:lpstr>Government Protection Activities</vt:lpstr>
      <vt:lpstr>Government Protection - Contracts</vt:lpstr>
      <vt:lpstr>Government Protection – I.P.</vt:lpstr>
      <vt:lpstr>Government  Regulation </vt:lpstr>
      <vt:lpstr>Government Regulation </vt:lpstr>
      <vt:lpstr>Government Assists Business</vt:lpstr>
      <vt:lpstr>Government Roles</vt:lpstr>
      <vt:lpstr>Government Raises Money </vt:lpstr>
      <vt:lpstr>Government Raises Money $$$</vt:lpstr>
      <vt:lpstr>Government Raises Money $$$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Sundling, Jessica</dc:creator>
  <cp:lastModifiedBy>Jessica Sundling</cp:lastModifiedBy>
  <cp:revision>425</cp:revision>
  <cp:lastPrinted>2014-11-10T12:48:37Z</cp:lastPrinted>
  <dcterms:created xsi:type="dcterms:W3CDTF">1601-01-01T00:00:00Z</dcterms:created>
  <dcterms:modified xsi:type="dcterms:W3CDTF">2014-11-13T20:14:15Z</dcterms:modified>
</cp:coreProperties>
</file>